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7"/>
  </p:notesMasterIdLst>
  <p:handoutMasterIdLst>
    <p:handoutMasterId r:id="rId28"/>
  </p:handoutMasterIdLst>
  <p:sldIdLst>
    <p:sldId id="323" r:id="rId2"/>
    <p:sldId id="316" r:id="rId3"/>
    <p:sldId id="313" r:id="rId4"/>
    <p:sldId id="291" r:id="rId5"/>
    <p:sldId id="301" r:id="rId6"/>
    <p:sldId id="292" r:id="rId7"/>
    <p:sldId id="294" r:id="rId8"/>
    <p:sldId id="295" r:id="rId9"/>
    <p:sldId id="302" r:id="rId10"/>
    <p:sldId id="306" r:id="rId11"/>
    <p:sldId id="296" r:id="rId12"/>
    <p:sldId id="328" r:id="rId13"/>
    <p:sldId id="329" r:id="rId14"/>
    <p:sldId id="327" r:id="rId15"/>
    <p:sldId id="303" r:id="rId16"/>
    <p:sldId id="330" r:id="rId17"/>
    <p:sldId id="309" r:id="rId18"/>
    <p:sldId id="320" r:id="rId19"/>
    <p:sldId id="319" r:id="rId20"/>
    <p:sldId id="318" r:id="rId21"/>
    <p:sldId id="307" r:id="rId22"/>
    <p:sldId id="305" r:id="rId23"/>
    <p:sldId id="299" r:id="rId24"/>
    <p:sldId id="300" r:id="rId25"/>
    <p:sldId id="315" r:id="rId26"/>
  </p:sldIdLst>
  <p:sldSz cx="9144000" cy="6858000" type="screen4x3"/>
  <p:notesSz cx="6858000" cy="9144000"/>
  <p:custDataLst>
    <p:tags r:id="rId29"/>
  </p:custDataLst>
  <p:defaultTextStyle>
    <a:defPPr>
      <a:defRPr lang="en-US"/>
    </a:defPPr>
    <a:lvl1pPr algn="l" rtl="0" fontAlgn="base">
      <a:spcBef>
        <a:spcPct val="0"/>
      </a:spcBef>
      <a:spcAft>
        <a:spcPct val="0"/>
      </a:spcAft>
      <a:defRPr sz="3200" kern="1200">
        <a:solidFill>
          <a:srgbClr val="800000"/>
        </a:solidFill>
        <a:latin typeface="Palatino Linotype" pitchFamily="18" charset="0"/>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006600"/>
    <a:srgbClr val="003399"/>
    <a:srgbClr val="CCFF99"/>
    <a:srgbClr val="CCFF33"/>
    <a:srgbClr val="663300"/>
    <a:srgbClr val="99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autoAdjust="0"/>
    <p:restoredTop sz="94660"/>
  </p:normalViewPr>
  <p:slideViewPr>
    <p:cSldViewPr>
      <p:cViewPr varScale="1">
        <p:scale>
          <a:sx n="106" d="100"/>
          <a:sy n="106" d="100"/>
        </p:scale>
        <p:origin x="11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91027877-EE56-4BFD-8461-42968869AFDF}" type="slidenum">
              <a:rPr lang="en-US"/>
              <a:pPr>
                <a:defRPr/>
              </a:pPr>
              <a:t>‹#›</a:t>
            </a:fld>
            <a:endParaRPr lang="en-US"/>
          </a:p>
        </p:txBody>
      </p:sp>
    </p:spTree>
    <p:extLst>
      <p:ext uri="{BB962C8B-B14F-4D97-AF65-F5344CB8AC3E}">
        <p14:creationId xmlns:p14="http://schemas.microsoft.com/office/powerpoint/2010/main" val="3828674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402F92FA-6453-4965-86E4-6E45D75D7E8A}" type="slidenum">
              <a:rPr lang="en-US"/>
              <a:pPr>
                <a:defRPr/>
              </a:pPr>
              <a:t>‹#›</a:t>
            </a:fld>
            <a:endParaRPr lang="en-US"/>
          </a:p>
        </p:txBody>
      </p:sp>
    </p:spTree>
    <p:extLst>
      <p:ext uri="{BB962C8B-B14F-4D97-AF65-F5344CB8AC3E}">
        <p14:creationId xmlns:p14="http://schemas.microsoft.com/office/powerpoint/2010/main" val="1051380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D1DA5EE7-B864-4663-8AAC-EA5256D8028D}" type="slidenum">
              <a:rPr lang="en-US" sz="1200" smtClean="0">
                <a:solidFill>
                  <a:schemeClr val="tx1"/>
                </a:solidFill>
                <a:latin typeface="Arial" charset="0"/>
              </a:rPr>
              <a:pPr eaLnBrk="1" hangingPunct="1"/>
              <a:t>1</a:t>
            </a:fld>
            <a:endParaRPr lang="en-US" sz="1200" smtClean="0">
              <a:solidFill>
                <a:schemeClr val="tx1"/>
              </a:solidFill>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2569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5154A223-F489-4439-8970-081B298505FA}" type="slidenum">
              <a:rPr lang="en-US" sz="1200" smtClean="0">
                <a:solidFill>
                  <a:schemeClr val="tx1"/>
                </a:solidFill>
                <a:latin typeface="Arial" charset="0"/>
              </a:rPr>
              <a:pPr eaLnBrk="1" hangingPunct="1"/>
              <a:t>10</a:t>
            </a:fld>
            <a:endParaRPr lang="en-US" sz="1200" smtClean="0">
              <a:solidFill>
                <a:schemeClr val="tx1"/>
              </a:solidFill>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8740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B0517DA1-A01B-4371-88B0-3B5678208915}" type="slidenum">
              <a:rPr lang="en-US" sz="1200" smtClean="0">
                <a:solidFill>
                  <a:schemeClr val="tx1"/>
                </a:solidFill>
                <a:latin typeface="Arial" charset="0"/>
              </a:rPr>
              <a:pPr eaLnBrk="1" hangingPunct="1"/>
              <a:t>11</a:t>
            </a:fld>
            <a:endParaRPr lang="en-US" sz="1200" smtClean="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7780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DF6F0B23-A8E5-416D-9A77-17DA6D5AE9D0}" type="slidenum">
              <a:rPr lang="en-US" sz="1200" smtClean="0">
                <a:solidFill>
                  <a:schemeClr val="tx1"/>
                </a:solidFill>
                <a:latin typeface="Arial" charset="0"/>
              </a:rPr>
              <a:pPr eaLnBrk="1" hangingPunct="1"/>
              <a:t>12</a:t>
            </a:fld>
            <a:endParaRPr lang="en-US" sz="1200" smtClean="0">
              <a:solidFill>
                <a:schemeClr val="tx1"/>
              </a:solidFill>
              <a:latin typeface="Arial" charset="0"/>
            </a:endParaRPr>
          </a:p>
        </p:txBody>
      </p:sp>
    </p:spTree>
    <p:extLst>
      <p:ext uri="{BB962C8B-B14F-4D97-AF65-F5344CB8AC3E}">
        <p14:creationId xmlns:p14="http://schemas.microsoft.com/office/powerpoint/2010/main" val="2537197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29CD859D-9271-4954-90DF-29676D0A0967}" type="slidenum">
              <a:rPr lang="en-US" sz="1200" smtClean="0">
                <a:solidFill>
                  <a:schemeClr val="tx1"/>
                </a:solidFill>
                <a:latin typeface="Arial" charset="0"/>
              </a:rPr>
              <a:pPr eaLnBrk="1" hangingPunct="1"/>
              <a:t>13</a:t>
            </a:fld>
            <a:endParaRPr lang="en-US" sz="1200" smtClean="0">
              <a:solidFill>
                <a:schemeClr val="tx1"/>
              </a:solidFill>
              <a:latin typeface="Arial" charset="0"/>
            </a:endParaRPr>
          </a:p>
        </p:txBody>
      </p:sp>
    </p:spTree>
    <p:extLst>
      <p:ext uri="{BB962C8B-B14F-4D97-AF65-F5344CB8AC3E}">
        <p14:creationId xmlns:p14="http://schemas.microsoft.com/office/powerpoint/2010/main" val="7909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6C86B355-62F3-41A5-9E3D-0284A79DDE03}" type="slidenum">
              <a:rPr lang="en-US" sz="1200" smtClean="0">
                <a:solidFill>
                  <a:schemeClr val="tx1"/>
                </a:solidFill>
                <a:latin typeface="Arial" charset="0"/>
              </a:rPr>
              <a:pPr eaLnBrk="1" hangingPunct="1"/>
              <a:t>14</a:t>
            </a:fld>
            <a:endParaRPr lang="en-US" sz="1200" smtClean="0">
              <a:solidFill>
                <a:schemeClr val="tx1"/>
              </a:solidFill>
              <a:latin typeface="Arial" charset="0"/>
            </a:endParaRPr>
          </a:p>
        </p:txBody>
      </p:sp>
    </p:spTree>
    <p:extLst>
      <p:ext uri="{BB962C8B-B14F-4D97-AF65-F5344CB8AC3E}">
        <p14:creationId xmlns:p14="http://schemas.microsoft.com/office/powerpoint/2010/main" val="274329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ABBDF469-E9F7-4931-B36C-F41501B238C8}" type="slidenum">
              <a:rPr lang="en-US" sz="1200" smtClean="0">
                <a:solidFill>
                  <a:schemeClr val="tx1"/>
                </a:solidFill>
                <a:latin typeface="Arial" charset="0"/>
              </a:rPr>
              <a:pPr eaLnBrk="1" hangingPunct="1"/>
              <a:t>15</a:t>
            </a:fld>
            <a:endParaRPr lang="en-US" sz="1200" smtClean="0">
              <a:solidFill>
                <a:schemeClr val="tx1"/>
              </a:solidFill>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5932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E1034E07-0B6E-4353-B8AB-3A7C4F3DD99A}" type="slidenum">
              <a:rPr lang="en-US" sz="1200" smtClean="0">
                <a:solidFill>
                  <a:schemeClr val="tx1"/>
                </a:solidFill>
                <a:latin typeface="Arial" charset="0"/>
              </a:rPr>
              <a:pPr eaLnBrk="1" hangingPunct="1"/>
              <a:t>16</a:t>
            </a:fld>
            <a:endParaRPr lang="en-US" sz="1200" smtClean="0">
              <a:solidFill>
                <a:schemeClr val="tx1"/>
              </a:solidFill>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2505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F67C3412-BD31-4668-846F-A5FED1EDD673}" type="slidenum">
              <a:rPr lang="en-US" sz="1200" smtClean="0">
                <a:solidFill>
                  <a:schemeClr val="tx1"/>
                </a:solidFill>
                <a:latin typeface="Arial" charset="0"/>
              </a:rPr>
              <a:pPr eaLnBrk="1" hangingPunct="1"/>
              <a:t>17</a:t>
            </a:fld>
            <a:endParaRPr lang="en-US" sz="1200" smtClean="0">
              <a:solidFill>
                <a:schemeClr val="tx1"/>
              </a:solidFill>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06917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CDC50709-4CCE-4C2A-AC69-FF89EA85EC6E}" type="slidenum">
              <a:rPr lang="en-US" sz="1200" smtClean="0">
                <a:solidFill>
                  <a:schemeClr val="tx1"/>
                </a:solidFill>
                <a:latin typeface="Arial" charset="0"/>
              </a:rPr>
              <a:pPr eaLnBrk="1" hangingPunct="1"/>
              <a:t>18</a:t>
            </a:fld>
            <a:endParaRPr lang="en-US" sz="1200" smtClean="0">
              <a:solidFill>
                <a:schemeClr val="tx1"/>
              </a:solidFill>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49158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B8CF98CD-28C8-4858-BEE0-4489E18675C2}" type="slidenum">
              <a:rPr lang="en-US" sz="1200" smtClean="0">
                <a:solidFill>
                  <a:schemeClr val="tx1"/>
                </a:solidFill>
                <a:latin typeface="Arial" charset="0"/>
              </a:rPr>
              <a:pPr eaLnBrk="1" hangingPunct="1"/>
              <a:t>19</a:t>
            </a:fld>
            <a:endParaRPr lang="en-US" sz="1200" smtClean="0">
              <a:solidFill>
                <a:schemeClr val="tx1"/>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9780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0CD8FCB5-7264-4AC6-B8DE-30763250D5B2}" type="slidenum">
              <a:rPr lang="en-US" sz="1200" smtClean="0">
                <a:solidFill>
                  <a:schemeClr val="tx1"/>
                </a:solidFill>
                <a:latin typeface="Arial" charset="0"/>
              </a:rPr>
              <a:pPr eaLnBrk="1" hangingPunct="1"/>
              <a:t>2</a:t>
            </a:fld>
            <a:endParaRPr lang="en-US" sz="1200" smtClean="0">
              <a:solidFill>
                <a:schemeClr val="tx1"/>
              </a:solidFill>
              <a:latin typeface="Arial" charset="0"/>
            </a:endParaRPr>
          </a:p>
        </p:txBody>
      </p:sp>
    </p:spTree>
    <p:extLst>
      <p:ext uri="{BB962C8B-B14F-4D97-AF65-F5344CB8AC3E}">
        <p14:creationId xmlns:p14="http://schemas.microsoft.com/office/powerpoint/2010/main" val="224975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25169C32-055C-4C08-91D6-9368317C2238}" type="slidenum">
              <a:rPr lang="en-US" sz="1200" smtClean="0">
                <a:solidFill>
                  <a:schemeClr val="tx1"/>
                </a:solidFill>
                <a:latin typeface="Arial" charset="0"/>
              </a:rPr>
              <a:pPr eaLnBrk="1" hangingPunct="1"/>
              <a:t>20</a:t>
            </a:fld>
            <a:endParaRPr lang="en-US" sz="1200" smtClean="0">
              <a:solidFill>
                <a:schemeClr val="tx1"/>
              </a:solidFill>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02000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EE2FBCF2-02E9-47C9-9D28-AA034A14860A}" type="slidenum">
              <a:rPr lang="en-US" sz="1200" smtClean="0">
                <a:solidFill>
                  <a:schemeClr val="tx1"/>
                </a:solidFill>
                <a:latin typeface="Arial" charset="0"/>
              </a:rPr>
              <a:pPr eaLnBrk="1" hangingPunct="1"/>
              <a:t>21</a:t>
            </a:fld>
            <a:endParaRPr lang="en-US" sz="1200" smtClean="0">
              <a:solidFill>
                <a:schemeClr val="tx1"/>
              </a:solidFill>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62889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F4B560D6-21BD-4EED-A7B6-AB019DAE7E52}" type="slidenum">
              <a:rPr lang="en-US" sz="1200" smtClean="0">
                <a:solidFill>
                  <a:schemeClr val="tx1"/>
                </a:solidFill>
                <a:latin typeface="Arial" charset="0"/>
              </a:rPr>
              <a:pPr eaLnBrk="1" hangingPunct="1"/>
              <a:t>22</a:t>
            </a:fld>
            <a:endParaRPr lang="en-US" sz="1200" smtClean="0">
              <a:solidFill>
                <a:schemeClr val="tx1"/>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29617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98C64550-01A2-4CD6-A3B6-B8E6446C60EE}" type="slidenum">
              <a:rPr lang="en-US" sz="1200" smtClean="0">
                <a:solidFill>
                  <a:schemeClr val="tx1"/>
                </a:solidFill>
                <a:latin typeface="Arial" charset="0"/>
              </a:rPr>
              <a:pPr eaLnBrk="1" hangingPunct="1"/>
              <a:t>23</a:t>
            </a:fld>
            <a:endParaRPr lang="en-US" sz="1200" smtClean="0">
              <a:solidFill>
                <a:schemeClr val="tx1"/>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7722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54F874E9-17F8-4916-A05B-583B4626D4DC}" type="slidenum">
              <a:rPr lang="en-US" sz="1200" smtClean="0">
                <a:solidFill>
                  <a:schemeClr val="tx1"/>
                </a:solidFill>
                <a:latin typeface="Arial" charset="0"/>
              </a:rPr>
              <a:pPr eaLnBrk="1" hangingPunct="1"/>
              <a:t>24</a:t>
            </a:fld>
            <a:endParaRPr lang="en-US" sz="1200" smtClean="0">
              <a:solidFill>
                <a:schemeClr val="tx1"/>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455698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B14E9915-A63E-4452-97E4-A3592AED83CA}" type="slidenum">
              <a:rPr lang="en-US" sz="1200" smtClean="0">
                <a:solidFill>
                  <a:schemeClr val="tx1"/>
                </a:solidFill>
                <a:latin typeface="Arial" charset="0"/>
              </a:rPr>
              <a:pPr eaLnBrk="1" hangingPunct="1"/>
              <a:t>25</a:t>
            </a:fld>
            <a:endParaRPr lang="en-US" sz="1200" smtClean="0">
              <a:solidFill>
                <a:schemeClr val="tx1"/>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7854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22499820-9B7B-4DD4-9C16-165DD37610DA}" type="slidenum">
              <a:rPr lang="en-US" sz="1200" smtClean="0">
                <a:solidFill>
                  <a:schemeClr val="tx1"/>
                </a:solidFill>
                <a:latin typeface="Arial" charset="0"/>
              </a:rPr>
              <a:pPr eaLnBrk="1" hangingPunct="1"/>
              <a:t>3</a:t>
            </a:fld>
            <a:endParaRPr lang="en-US" sz="1200" smtClean="0">
              <a:solidFill>
                <a:schemeClr val="tx1"/>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53921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7CCBEACA-66C9-4794-A932-6CD77A40417E}" type="slidenum">
              <a:rPr lang="en-US" sz="1200" smtClean="0">
                <a:solidFill>
                  <a:schemeClr val="tx1"/>
                </a:solidFill>
                <a:latin typeface="Arial" charset="0"/>
              </a:rPr>
              <a:pPr eaLnBrk="1" hangingPunct="1"/>
              <a:t>4</a:t>
            </a:fld>
            <a:endParaRPr lang="en-US" sz="1200" smtClean="0">
              <a:solidFill>
                <a:schemeClr val="tx1"/>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5104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92350C29-BB3D-4C77-A824-BEC2D691662D}" type="slidenum">
              <a:rPr lang="en-US" sz="1200" smtClean="0">
                <a:solidFill>
                  <a:schemeClr val="tx1"/>
                </a:solidFill>
                <a:latin typeface="Arial" charset="0"/>
              </a:rPr>
              <a:pPr eaLnBrk="1" hangingPunct="1"/>
              <a:t>5</a:t>
            </a:fld>
            <a:endParaRPr lang="en-US" sz="1200" smtClean="0">
              <a:solidFill>
                <a:schemeClr val="tx1"/>
              </a:solidFill>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4516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4C73C636-C3AE-493A-8A09-D33FAE4C94D0}" type="slidenum">
              <a:rPr lang="en-US" sz="1200" smtClean="0">
                <a:solidFill>
                  <a:schemeClr val="tx1"/>
                </a:solidFill>
                <a:latin typeface="Arial" charset="0"/>
              </a:rPr>
              <a:pPr eaLnBrk="1" hangingPunct="1"/>
              <a:t>6</a:t>
            </a:fld>
            <a:endParaRPr lang="en-US" sz="1200" smtClean="0">
              <a:solidFill>
                <a:schemeClr val="tx1"/>
              </a:solidFill>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9661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BD0E4D96-3A36-4376-822C-0CBF61036697}" type="slidenum">
              <a:rPr lang="en-US" sz="1200" smtClean="0">
                <a:solidFill>
                  <a:schemeClr val="tx1"/>
                </a:solidFill>
                <a:latin typeface="Arial" charset="0"/>
              </a:rPr>
              <a:pPr eaLnBrk="1" hangingPunct="1"/>
              <a:t>7</a:t>
            </a:fld>
            <a:endParaRPr lang="en-US" sz="1200" smtClean="0">
              <a:solidFill>
                <a:schemeClr val="tx1"/>
              </a:solidFill>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25355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8FB1A137-83EB-4A6C-81BF-FA25E958561B}" type="slidenum">
              <a:rPr lang="en-US" sz="1200" smtClean="0">
                <a:solidFill>
                  <a:schemeClr val="tx1"/>
                </a:solidFill>
                <a:latin typeface="Arial" charset="0"/>
              </a:rPr>
              <a:pPr eaLnBrk="1" hangingPunct="1"/>
              <a:t>8</a:t>
            </a:fld>
            <a:endParaRPr lang="en-US" sz="1200" smtClean="0">
              <a:solidFill>
                <a:schemeClr val="tx1"/>
              </a:solidFill>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06590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fld id="{DE34F262-551C-4297-BF5F-1352B8BA45EC}" type="slidenum">
              <a:rPr lang="en-US" sz="1200" smtClean="0">
                <a:solidFill>
                  <a:schemeClr val="tx1"/>
                </a:solidFill>
                <a:latin typeface="Arial" charset="0"/>
              </a:rPr>
              <a:pPr eaLnBrk="1" hangingPunct="1"/>
              <a:t>9</a:t>
            </a:fld>
            <a:endParaRPr lang="en-US" sz="1200" smtClean="0">
              <a:solidFill>
                <a:schemeClr val="tx1"/>
              </a:solidFill>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99364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smtClean="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18CFF98-0F84-467E-8DA3-9F74088A8D40}" type="datetime1">
              <a:rPr lang="en-US" smtClean="0"/>
              <a:pPr/>
              <a:t>8/22/2017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6C515198-E180-4CD4-8E44-F2D2B51DFDC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F21AD8F-BF0D-46A5-AD8E-5A0E4D4F3A1F}" type="datetime1">
              <a:rPr lang="en-US" smtClean="0"/>
              <a:pPr/>
              <a:t>8/22/2017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E3FCD246-14BA-4EF9-B323-8AAEDD1EB3C2}"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772BFD4-CCE2-4197-9751-62F32904A0FA}" type="datetime1">
              <a:rPr lang="en-US" smtClean="0"/>
              <a:pPr/>
              <a:t>8/22/2017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57A3EFCF-8F67-4A27-BE6A-A3510D84893E}" type="slidenum">
              <a:rPr lang="en-US" smtClean="0"/>
              <a:pPr>
                <a:defRPr/>
              </a:pPr>
              <a:t>‹#›</a:t>
            </a:fld>
            <a:endParaRPr lang="en-US" dirty="0"/>
          </a:p>
        </p:txBody>
      </p:sp>
    </p:spTree>
    <p:extLst>
      <p:ext uri="{BB962C8B-B14F-4D97-AF65-F5344CB8AC3E}">
        <p14:creationId xmlns:p14="http://schemas.microsoft.com/office/powerpoint/2010/main" val="2862370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3B845A93-C561-451A-ADEB-8FDBD80629C5}" type="datetime1">
              <a:rPr lang="en-US" smtClean="0"/>
              <a:pPr/>
              <a:t>8/22/2017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03EACAF-0F2F-4B62-ABDB-7D656F621DA0}"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D6F1C65F-48A1-456D-BA62-F31E7EC9D43B}" type="datetime1">
              <a:rPr lang="en-US" smtClean="0"/>
              <a:pPr/>
              <a:t>8/22/2017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EFFC707-7F20-42B8-BCBF-AF40D02FEA93}" type="slidenum">
              <a:rPr lang="en-US" smtClean="0"/>
              <a:pPr>
                <a:defRPr/>
              </a:pPr>
              <a:t>‹#›</a:t>
            </a:fld>
            <a:endParaRPr lang="en-US" dirty="0"/>
          </a:p>
        </p:txBody>
      </p:sp>
    </p:spTree>
    <p:extLst>
      <p:ext uri="{BB962C8B-B14F-4D97-AF65-F5344CB8AC3E}">
        <p14:creationId xmlns:p14="http://schemas.microsoft.com/office/powerpoint/2010/main" val="158348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AA41A12-6E1B-4D92-AD26-FCA221B34C38}" type="datetime1">
              <a:rPr lang="en-US" smtClean="0"/>
              <a:pPr/>
              <a:t>8/22/2017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76111DF8-997D-472E-A10B-D53F9A8ED7B1}" type="slidenum">
              <a:rPr lang="en-US" smtClean="0"/>
              <a:pPr>
                <a:defRPr/>
              </a:pPr>
              <a:t>‹#›</a:t>
            </a:fld>
            <a:endParaRPr lang="en-US" dirty="0"/>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6643638-C91F-4881-84B3-6044046896E4}" type="datetime1">
              <a:rPr lang="en-US" smtClean="0"/>
              <a:pPr/>
              <a:t>8/22/2017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FB027C13-38F1-4A43-B68C-36DF9D75B9E4}" type="slidenum">
              <a:rPr lang="en-US" smtClean="0"/>
              <a:pPr>
                <a:defRPr/>
              </a:pPr>
              <a:t>‹#›</a:t>
            </a:fld>
            <a:endParaRPr lang="en-US" dirty="0"/>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4A2CC107-B7D9-4579-BE53-55DCE3A3BE05}" type="datetime1">
              <a:rPr lang="en-US" smtClean="0"/>
              <a:pPr/>
              <a:t>8/22/2017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37B3608-7C27-49C3-9EF8-AEDA4D4D63B5}" type="slidenum">
              <a:rPr lang="en-US" smtClean="0"/>
              <a:pPr>
                <a:defRPr/>
              </a:pPr>
              <a:t>‹#›</a:t>
            </a:fld>
            <a:endParaRPr lang="en-US" dirty="0"/>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3DC96CB4-C00E-422D-B6E5-A5C402BB92A2}" type="datetime1">
              <a:rPr lang="en-US" smtClean="0"/>
              <a:pPr/>
              <a:t>8/22/2017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293D946-DC55-4A87-B400-AE03AEB3C249}" type="slidenum">
              <a:rPr lang="en-US" smtClean="0"/>
              <a:pPr>
                <a:defRPr/>
              </a:pPr>
              <a:t>‹#›</a:t>
            </a:fld>
            <a:endParaRPr lang="en-US" dirty="0"/>
          </a:p>
        </p:txBody>
      </p:sp>
    </p:spTree>
    <p:extLst>
      <p:ext uri="{BB962C8B-B14F-4D97-AF65-F5344CB8AC3E}">
        <p14:creationId xmlns:p14="http://schemas.microsoft.com/office/powerpoint/2010/main" val="3090197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912F868-797C-49D1-BCDE-ECAE038764E0}" type="datetime1">
              <a:rPr lang="en-US" smtClean="0"/>
              <a:pPr/>
              <a:t>8/22/2017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01E2168B-DC24-4D0A-AAF0-5AABC41BCB8A}" type="slidenum">
              <a:rPr lang="en-US" smtClean="0"/>
              <a:pPr>
                <a:defRPr/>
              </a:pPr>
              <a:t>‹#›</a:t>
            </a:fld>
            <a:endParaRPr lang="en-US" dirty="0"/>
          </a:p>
        </p:txBody>
      </p:sp>
    </p:spTree>
    <p:extLst>
      <p:ext uri="{BB962C8B-B14F-4D97-AF65-F5344CB8AC3E}">
        <p14:creationId xmlns:p14="http://schemas.microsoft.com/office/powerpoint/2010/main" val="2241127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F74A3DBD-0FD1-4E13-A9BF-28CD4FDCBE33}" type="datetime1">
              <a:rPr lang="en-US" smtClean="0"/>
              <a:pPr/>
              <a:t>8/22/2017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FF085CD-9C03-41A2-906A-66E5F8F7CF38}" type="slidenum">
              <a:rPr lang="en-US" smtClean="0"/>
              <a:pPr>
                <a:defRPr/>
              </a:pPr>
              <a:t>‹#›</a:t>
            </a:fld>
            <a:endParaRPr lang="en-US" dirty="0"/>
          </a:p>
        </p:txBody>
      </p:sp>
    </p:spTree>
    <p:extLst>
      <p:ext uri="{BB962C8B-B14F-4D97-AF65-F5344CB8AC3E}">
        <p14:creationId xmlns:p14="http://schemas.microsoft.com/office/powerpoint/2010/main" val="372623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BC7A7C13-0392-490B-91DF-02CB4E341215}" type="datetime1">
              <a:rPr lang="en-US" smtClean="0"/>
              <a:pPr/>
              <a:t>8/22/2017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648AEEF-8BEC-4CFE-9E29-5009A4B3E9B0}" type="slidenum">
              <a:rPr lang="en-US" smtClean="0"/>
              <a:pPr>
                <a:defRPr/>
              </a:pPr>
              <a:t>‹#›</a:t>
            </a:fld>
            <a:endParaRPr lang="en-US" dirty="0"/>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hyperlink" Target="http://www.swlearning.com/economics/graphingworkshop/archive_tutorials/generic2003/002_ppf.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5334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pic>
        <p:nvPicPr>
          <p:cNvPr id="1026" name="Picture 2" descr="C:\Users\jthomas\Documents\Arnold 11e\Supplements\TB\Macro_sm.jpg"/>
          <p:cNvPicPr>
            <a:picLocks noChangeAspect="1" noChangeArrowheads="1"/>
          </p:cNvPicPr>
          <p:nvPr/>
        </p:nvPicPr>
        <p:blipFill>
          <a:blip r:embed="rId4" cstate="print"/>
          <a:srcRect/>
          <a:stretch>
            <a:fillRect/>
          </a:stretch>
        </p:blipFill>
        <p:spPr bwMode="auto">
          <a:xfrm>
            <a:off x="685800" y="4648200"/>
            <a:ext cx="1428750" cy="1790700"/>
          </a:xfrm>
          <a:prstGeom prst="rect">
            <a:avLst/>
          </a:prstGeom>
          <a:noFill/>
        </p:spPr>
      </p:pic>
      <p:sp>
        <p:nvSpPr>
          <p:cNvPr id="8" name="TextBox 7"/>
          <p:cNvSpPr txBox="1"/>
          <p:nvPr/>
        </p:nvSpPr>
        <p:spPr>
          <a:xfrm>
            <a:off x="2438400" y="1981200"/>
            <a:ext cx="4648200" cy="1569660"/>
          </a:xfrm>
          <a:prstGeom prst="rect">
            <a:avLst/>
          </a:prstGeom>
          <a:noFill/>
        </p:spPr>
        <p:txBody>
          <a:bodyPr wrap="square" rtlCol="0">
            <a:spAutoFit/>
          </a:bodyPr>
          <a:lstStyle/>
          <a:p>
            <a:r>
              <a:rPr lang="en-US" dirty="0" smtClean="0"/>
              <a:t>Chapter 2: Production Possibilities Frontier Framework</a:t>
            </a:r>
            <a:endParaRPr lang="en-US" dirty="0"/>
          </a:p>
        </p:txBody>
      </p:sp>
    </p:spTree>
    <p:custDataLst>
      <p:tags r:id="rId1"/>
    </p:custDataLst>
  </p:cSld>
  <p:clrMapOvr>
    <a:masterClrMapping/>
  </p:clrMapOvr>
  <p:transition spd="med" advTm="3391">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0" y="1600200"/>
            <a:ext cx="4572000" cy="4983163"/>
          </a:xfrm>
        </p:spPr>
        <p:txBody>
          <a:bodyPr/>
          <a:lstStyle/>
          <a:p>
            <a:r>
              <a:rPr lang="en-US" dirty="0"/>
              <a:t>Technology is the body of skills and knowledge involved in the use of resources in production</a:t>
            </a:r>
          </a:p>
          <a:p>
            <a:r>
              <a:rPr lang="en-US" dirty="0" smtClean="0"/>
              <a:t>An advance in technology commonly refers to the ability to produce more output with a fixed amount of resources or the ability to produce the same output with fewer resources.</a:t>
            </a:r>
          </a:p>
        </p:txBody>
      </p:sp>
      <p:sp>
        <p:nvSpPr>
          <p:cNvPr id="17410" name="Rectangle 2"/>
          <p:cNvSpPr>
            <a:spLocks noGrp="1" noChangeArrowheads="1"/>
          </p:cNvSpPr>
          <p:nvPr>
            <p:ph type="title"/>
          </p:nvPr>
        </p:nvSpPr>
        <p:spPr>
          <a:ln/>
        </p:spPr>
        <p:txBody>
          <a:bodyPr/>
          <a:lstStyle/>
          <a:p>
            <a:r>
              <a:rPr lang="en-US" dirty="0" smtClean="0"/>
              <a:t>Technology</a:t>
            </a:r>
          </a:p>
        </p:txBody>
      </p:sp>
      <p:pic>
        <p:nvPicPr>
          <p:cNvPr id="17412" name="Picture 10" descr="MPj04074060000[1]"/>
          <p:cNvPicPr>
            <a:picLocks noChangeAspect="1" noChangeArrowheads="1"/>
          </p:cNvPicPr>
          <p:nvPr/>
        </p:nvPicPr>
        <p:blipFill>
          <a:blip r:embed="rId3" cstate="print">
            <a:extLst>
              <a:ext uri="{28A0092B-C50C-407E-A947-70E740481C1C}">
                <a14:useLocalDpi xmlns:a14="http://schemas.microsoft.com/office/drawing/2010/main" val="0"/>
              </a:ext>
            </a:extLst>
          </a:blip>
          <a:srcRect t="6779"/>
          <a:stretch>
            <a:fillRect/>
          </a:stretch>
        </p:blipFill>
        <p:spPr bwMode="auto">
          <a:xfrm>
            <a:off x="4724400" y="1600200"/>
            <a:ext cx="3638550" cy="4191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8486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sz="half" idx="1"/>
          </p:nvPr>
        </p:nvPicPr>
        <p:blipFill>
          <a:blip r:embed="rId3" cstate="print"/>
          <a:stretch>
            <a:fillRect/>
          </a:stretch>
        </p:blipFill>
        <p:spPr>
          <a:xfrm>
            <a:off x="228600" y="2010269"/>
            <a:ext cx="4275138" cy="2989862"/>
          </a:xfrm>
          <a:ln w="12700">
            <a:solidFill>
              <a:schemeClr val="accent4"/>
            </a:solidFill>
          </a:ln>
        </p:spPr>
      </p:pic>
      <p:sp>
        <p:nvSpPr>
          <p:cNvPr id="11266" name="Rectangle 2"/>
          <p:cNvSpPr>
            <a:spLocks noGrp="1" noChangeArrowheads="1"/>
          </p:cNvSpPr>
          <p:nvPr>
            <p:ph type="title"/>
          </p:nvPr>
        </p:nvSpPr>
        <p:spPr>
          <a:ln/>
        </p:spPr>
        <p:txBody>
          <a:bodyPr>
            <a:normAutofit fontScale="90000"/>
          </a:bodyPr>
          <a:lstStyle/>
          <a:p>
            <a:r>
              <a:rPr lang="en-US" sz="3600" smtClean="0"/>
              <a:t>Attainable and Unattainable Regions</a:t>
            </a:r>
            <a:br>
              <a:rPr lang="en-US" sz="3600" smtClean="0"/>
            </a:br>
            <a:r>
              <a:rPr lang="en-US" sz="3600" smtClean="0"/>
              <a:t>and Productive Efficiency</a:t>
            </a:r>
          </a:p>
        </p:txBody>
      </p:sp>
      <p:sp>
        <p:nvSpPr>
          <p:cNvPr id="5" name="Rounded Rectangle 4">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half" idx="1"/>
          </p:nvPr>
        </p:nvPicPr>
        <p:blipFill>
          <a:blip r:embed="rId3" cstate="print"/>
          <a:stretch>
            <a:fillRect/>
          </a:stretch>
        </p:blipFill>
        <p:spPr>
          <a:xfrm>
            <a:off x="296862" y="1981200"/>
            <a:ext cx="4275138" cy="2989862"/>
          </a:xfrm>
          <a:ln w="12700">
            <a:solidFill>
              <a:schemeClr val="accent4"/>
            </a:solidFill>
          </a:ln>
        </p:spPr>
      </p:pic>
      <p:sp>
        <p:nvSpPr>
          <p:cNvPr id="12290" name="Title 1"/>
          <p:cNvSpPr>
            <a:spLocks noGrp="1"/>
          </p:cNvSpPr>
          <p:nvPr>
            <p:ph type="title"/>
          </p:nvPr>
        </p:nvSpPr>
        <p:spPr>
          <a:ln/>
        </p:spPr>
        <p:txBody>
          <a:bodyPr>
            <a:normAutofit fontScale="90000"/>
          </a:bodyPr>
          <a:lstStyle/>
          <a:p>
            <a:r>
              <a:rPr lang="en-US" smtClean="0"/>
              <a:t>The PPF and Various Economic Concepts  I</a:t>
            </a:r>
          </a:p>
        </p:txBody>
      </p:sp>
      <p:sp>
        <p:nvSpPr>
          <p:cNvPr id="5" name="Rectangle 4"/>
          <p:cNvSpPr>
            <a:spLocks noChangeArrowheads="1"/>
          </p:cNvSpPr>
          <p:nvPr/>
        </p:nvSpPr>
        <p:spPr bwMode="auto">
          <a:xfrm>
            <a:off x="4800600" y="1676400"/>
            <a:ext cx="4267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t>(</a:t>
            </a:r>
            <a:r>
              <a:rPr lang="en-US" sz="2000" dirty="0">
                <a:solidFill>
                  <a:srgbClr val="002060"/>
                </a:solidFill>
              </a:rPr>
              <a:t>1) </a:t>
            </a:r>
            <a:r>
              <a:rPr lang="en-US" sz="2000" b="1" dirty="0">
                <a:solidFill>
                  <a:srgbClr val="002060"/>
                </a:solidFill>
              </a:rPr>
              <a:t>Scarcity</a:t>
            </a:r>
            <a:r>
              <a:rPr lang="en-US" sz="2000" dirty="0">
                <a:solidFill>
                  <a:srgbClr val="002060"/>
                </a:solidFill>
              </a:rPr>
              <a:t> is illustrated by the frontier itself. Implicit in the concept of scarcity is the idea that we can have some things but not all things. The PPF separates an attainable region from an unattainable region.</a:t>
            </a:r>
          </a:p>
          <a:p>
            <a:r>
              <a:rPr lang="en-US" sz="2000" dirty="0">
                <a:solidFill>
                  <a:srgbClr val="002060"/>
                </a:solidFill>
              </a:rPr>
              <a:t>(2) </a:t>
            </a:r>
            <a:r>
              <a:rPr lang="en-US" sz="2000" b="1" dirty="0">
                <a:solidFill>
                  <a:srgbClr val="002060"/>
                </a:solidFill>
              </a:rPr>
              <a:t>Choice</a:t>
            </a:r>
            <a:r>
              <a:rPr lang="en-US" sz="2000" dirty="0">
                <a:solidFill>
                  <a:srgbClr val="002060"/>
                </a:solidFill>
              </a:rPr>
              <a:t> is represented by our having to decide among the many attainable combinations of the two goods. For example, will we choose the combination of goods represented by point </a:t>
            </a:r>
            <a:r>
              <a:rPr lang="en-US" sz="2000" i="1" dirty="0">
                <a:solidFill>
                  <a:srgbClr val="002060"/>
                </a:solidFill>
              </a:rPr>
              <a:t>A or by point B?</a:t>
            </a:r>
          </a:p>
        </p:txBody>
      </p:sp>
      <p:sp>
        <p:nvSpPr>
          <p:cNvPr id="6" name="Rounded Rectangle 5">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half" idx="1"/>
          </p:nvPr>
        </p:nvPicPr>
        <p:blipFill>
          <a:blip r:embed="rId3" cstate="print"/>
          <a:stretch>
            <a:fillRect/>
          </a:stretch>
        </p:blipFill>
        <p:spPr>
          <a:xfrm>
            <a:off x="228600" y="2010269"/>
            <a:ext cx="4275138" cy="2989862"/>
          </a:xfrm>
          <a:ln w="12700">
            <a:solidFill>
              <a:schemeClr val="accent4"/>
            </a:solidFill>
          </a:ln>
        </p:spPr>
      </p:pic>
      <p:sp>
        <p:nvSpPr>
          <p:cNvPr id="13314" name="Title 1"/>
          <p:cNvSpPr>
            <a:spLocks noGrp="1"/>
          </p:cNvSpPr>
          <p:nvPr>
            <p:ph type="title"/>
          </p:nvPr>
        </p:nvSpPr>
        <p:spPr>
          <a:ln/>
        </p:spPr>
        <p:txBody>
          <a:bodyPr>
            <a:normAutofit fontScale="90000"/>
          </a:bodyPr>
          <a:lstStyle/>
          <a:p>
            <a:r>
              <a:rPr lang="en-US" smtClean="0"/>
              <a:t>The PPF and various Economic Concepts II</a:t>
            </a:r>
          </a:p>
        </p:txBody>
      </p:sp>
      <p:sp>
        <p:nvSpPr>
          <p:cNvPr id="5" name="Rectangle 4"/>
          <p:cNvSpPr>
            <a:spLocks noChangeArrowheads="1"/>
          </p:cNvSpPr>
          <p:nvPr/>
        </p:nvSpPr>
        <p:spPr bwMode="auto">
          <a:xfrm>
            <a:off x="4800600" y="1676400"/>
            <a:ext cx="4267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t> </a:t>
            </a:r>
            <a:r>
              <a:rPr lang="en-US" sz="2000" dirty="0">
                <a:solidFill>
                  <a:srgbClr val="002060"/>
                </a:solidFill>
              </a:rPr>
              <a:t>(3) </a:t>
            </a:r>
            <a:r>
              <a:rPr lang="en-US" sz="2000" b="1" dirty="0">
                <a:solidFill>
                  <a:srgbClr val="002060"/>
                </a:solidFill>
              </a:rPr>
              <a:t>Opportunity cost</a:t>
            </a:r>
            <a:r>
              <a:rPr lang="en-US" sz="2000" dirty="0">
                <a:solidFill>
                  <a:srgbClr val="002060"/>
                </a:solidFill>
              </a:rPr>
              <a:t> is most easily seen as movement from one point to another, such as movement from point </a:t>
            </a:r>
            <a:r>
              <a:rPr lang="en-US" sz="2000" i="1" dirty="0">
                <a:solidFill>
                  <a:srgbClr val="002060"/>
                </a:solidFill>
              </a:rPr>
              <a:t>A to point B. More cars are available at point B </a:t>
            </a:r>
            <a:r>
              <a:rPr lang="en-US" sz="2000" dirty="0">
                <a:solidFill>
                  <a:srgbClr val="002060"/>
                </a:solidFill>
              </a:rPr>
              <a:t>than at point </a:t>
            </a:r>
            <a:r>
              <a:rPr lang="en-US" sz="2000" i="1" dirty="0">
                <a:solidFill>
                  <a:srgbClr val="002060"/>
                </a:solidFill>
              </a:rPr>
              <a:t>A, but fewer television sets are available. </a:t>
            </a:r>
            <a:r>
              <a:rPr lang="en-US" sz="2000" dirty="0">
                <a:solidFill>
                  <a:srgbClr val="002060"/>
                </a:solidFill>
              </a:rPr>
              <a:t>In short, the opportunity cost of more cars is fewer television sets. </a:t>
            </a:r>
          </a:p>
          <a:p>
            <a:r>
              <a:rPr lang="en-US" sz="2000" dirty="0">
                <a:solidFill>
                  <a:srgbClr val="002060"/>
                </a:solidFill>
              </a:rPr>
              <a:t>(4) </a:t>
            </a:r>
            <a:r>
              <a:rPr lang="en-US" sz="2000" b="1" dirty="0">
                <a:solidFill>
                  <a:srgbClr val="002060"/>
                </a:solidFill>
              </a:rPr>
              <a:t>Productive efficiency </a:t>
            </a:r>
            <a:r>
              <a:rPr lang="en-US" sz="2000" dirty="0">
                <a:solidFill>
                  <a:srgbClr val="002060"/>
                </a:solidFill>
              </a:rPr>
              <a:t>is represented by the points on the PPF (such as </a:t>
            </a:r>
            <a:r>
              <a:rPr lang="en-US" sz="2000" i="1" dirty="0">
                <a:solidFill>
                  <a:srgbClr val="002060"/>
                </a:solidFill>
              </a:rPr>
              <a:t>AE), while </a:t>
            </a:r>
            <a:r>
              <a:rPr lang="en-US" sz="2000" dirty="0">
                <a:solidFill>
                  <a:srgbClr val="002060"/>
                </a:solidFill>
              </a:rPr>
              <a:t>productive inefficiency is represented by any point below the PPF (such as </a:t>
            </a:r>
            <a:r>
              <a:rPr lang="en-US" sz="2000" i="1" dirty="0">
                <a:solidFill>
                  <a:srgbClr val="002060"/>
                </a:solidFill>
              </a:rPr>
              <a:t>F ). </a:t>
            </a:r>
          </a:p>
          <a:p>
            <a:endParaRPr lang="en-US" sz="2000" dirty="0"/>
          </a:p>
          <a:p>
            <a:endParaRPr lang="en-US" sz="2000" dirty="0"/>
          </a:p>
        </p:txBody>
      </p:sp>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noChangeArrowheads="1"/>
          </p:cNvPicPr>
          <p:nvPr>
            <p:ph sz="half" idx="1"/>
          </p:nvPr>
        </p:nvPicPr>
        <p:blipFill>
          <a:blip r:embed="rId3" cstate="print"/>
          <a:stretch>
            <a:fillRect/>
          </a:stretch>
        </p:blipFill>
        <p:spPr>
          <a:xfrm>
            <a:off x="228600" y="1524000"/>
            <a:ext cx="4275138" cy="2989862"/>
          </a:xfrm>
          <a:ln w="12700">
            <a:solidFill>
              <a:schemeClr val="accent4"/>
            </a:solidFill>
          </a:ln>
        </p:spPr>
      </p:pic>
      <p:sp>
        <p:nvSpPr>
          <p:cNvPr id="14338" name="Title 1"/>
          <p:cNvSpPr>
            <a:spLocks noGrp="1"/>
          </p:cNvSpPr>
          <p:nvPr>
            <p:ph type="title"/>
          </p:nvPr>
        </p:nvSpPr>
        <p:spPr>
          <a:ln/>
        </p:spPr>
        <p:txBody>
          <a:bodyPr>
            <a:normAutofit fontScale="90000"/>
          </a:bodyPr>
          <a:lstStyle/>
          <a:p>
            <a:r>
              <a:rPr lang="en-US" smtClean="0"/>
              <a:t>The PPF and various Economic Concepts III</a:t>
            </a:r>
          </a:p>
        </p:txBody>
      </p:sp>
      <p:sp>
        <p:nvSpPr>
          <p:cNvPr id="14339" name="Rectangle 4"/>
          <p:cNvSpPr>
            <a:spLocks noChangeArrowheads="1"/>
          </p:cNvSpPr>
          <p:nvPr/>
        </p:nvSpPr>
        <p:spPr bwMode="auto">
          <a:xfrm>
            <a:off x="4953000" y="2020431"/>
            <a:ext cx="3810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i="1" dirty="0"/>
              <a:t>(</a:t>
            </a:r>
            <a:r>
              <a:rPr lang="en-US" sz="2000" i="1" dirty="0">
                <a:solidFill>
                  <a:srgbClr val="002060"/>
                </a:solidFill>
              </a:rPr>
              <a:t>5) </a:t>
            </a:r>
            <a:r>
              <a:rPr lang="en-US" sz="2000" b="1" i="1" dirty="0">
                <a:solidFill>
                  <a:srgbClr val="002060"/>
                </a:solidFill>
              </a:rPr>
              <a:t>Unemployment</a:t>
            </a:r>
            <a:r>
              <a:rPr lang="en-US" sz="2000" i="1" dirty="0">
                <a:solidFill>
                  <a:srgbClr val="002060"/>
                </a:solidFill>
              </a:rPr>
              <a:t> (in </a:t>
            </a:r>
            <a:r>
              <a:rPr lang="en-US" sz="2000" dirty="0">
                <a:solidFill>
                  <a:srgbClr val="002060"/>
                </a:solidFill>
              </a:rPr>
              <a:t>terms of resources being unemployed) exists at any productive inefficient point (such as </a:t>
            </a:r>
            <a:r>
              <a:rPr lang="en-US" sz="2000" i="1" dirty="0">
                <a:solidFill>
                  <a:srgbClr val="002060"/>
                </a:solidFill>
              </a:rPr>
              <a:t>F ), whereas </a:t>
            </a:r>
            <a:r>
              <a:rPr lang="en-US" sz="2000" dirty="0">
                <a:solidFill>
                  <a:srgbClr val="002060"/>
                </a:solidFill>
              </a:rPr>
              <a:t>resources are fully employed at any productive efficient point (such as </a:t>
            </a:r>
            <a:r>
              <a:rPr lang="en-US" sz="2000" i="1" dirty="0">
                <a:solidFill>
                  <a:srgbClr val="002060"/>
                </a:solidFill>
              </a:rPr>
              <a:t>AE).</a:t>
            </a:r>
            <a:endParaRPr lang="en-US" sz="2000" dirty="0">
              <a:solidFill>
                <a:srgbClr val="002060"/>
              </a:solidFill>
            </a:endParaRPr>
          </a:p>
        </p:txBody>
      </p:sp>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28600" y="1600200"/>
            <a:ext cx="4343400" cy="4525963"/>
          </a:xfrm>
        </p:spPr>
        <p:txBody>
          <a:bodyPr>
            <a:normAutofit/>
          </a:bodyPr>
          <a:lstStyle/>
          <a:p>
            <a:pPr>
              <a:buFont typeface="Wingdings" pitchFamily="2" charset="2"/>
              <a:buNone/>
              <a:defRPr/>
            </a:pPr>
            <a:r>
              <a:rPr lang="en-US" dirty="0" smtClean="0"/>
              <a:t>    An </a:t>
            </a:r>
            <a:r>
              <a:rPr lang="en-US" b="1" dirty="0" smtClean="0"/>
              <a:t>increase in resources</a:t>
            </a:r>
            <a:r>
              <a:rPr lang="en-US" dirty="0" smtClean="0"/>
              <a:t> or an </a:t>
            </a:r>
            <a:r>
              <a:rPr lang="en-US" b="1" dirty="0" smtClean="0"/>
              <a:t>advance in technology</a:t>
            </a:r>
            <a:r>
              <a:rPr lang="en-US" dirty="0" smtClean="0"/>
              <a:t> can increase the production capabilities of an economy, leading to </a:t>
            </a:r>
            <a:r>
              <a:rPr lang="en-US" b="1" dirty="0" smtClean="0"/>
              <a:t>economic growth</a:t>
            </a:r>
            <a:r>
              <a:rPr lang="en-US" dirty="0" smtClean="0"/>
              <a:t> and shift outward in the production possibilities frontier.</a:t>
            </a:r>
          </a:p>
          <a:p>
            <a:pPr>
              <a:buFont typeface="Wingdings" pitchFamily="2" charset="2"/>
              <a:buNone/>
              <a:defRPr/>
            </a:pPr>
            <a:endParaRPr lang="en-US" dirty="0" smtClean="0"/>
          </a:p>
          <a:p>
            <a:pPr>
              <a:buFont typeface="Wingdings" pitchFamily="2" charset="2"/>
              <a:buNone/>
              <a:defRPr/>
            </a:pPr>
            <a:endParaRPr lang="en-US" dirty="0" smtClean="0"/>
          </a:p>
        </p:txBody>
      </p:sp>
      <p:sp>
        <p:nvSpPr>
          <p:cNvPr id="15362" name="Rectangle 2"/>
          <p:cNvSpPr>
            <a:spLocks noGrp="1" noChangeArrowheads="1"/>
          </p:cNvSpPr>
          <p:nvPr>
            <p:ph type="title"/>
          </p:nvPr>
        </p:nvSpPr>
        <p:spPr>
          <a:ln/>
        </p:spPr>
        <p:txBody>
          <a:bodyPr>
            <a:normAutofit fontScale="90000"/>
          </a:bodyPr>
          <a:lstStyle/>
          <a:p>
            <a:r>
              <a:rPr lang="en-US" sz="3600" smtClean="0"/>
              <a:t>Economic Growth within</a:t>
            </a:r>
            <a:br>
              <a:rPr lang="en-US" sz="3600" smtClean="0"/>
            </a:br>
            <a:r>
              <a:rPr lang="en-US" sz="3600" smtClean="0"/>
              <a:t>a PPF Framework</a:t>
            </a:r>
          </a:p>
        </p:txBody>
      </p:sp>
      <p:sp>
        <p:nvSpPr>
          <p:cNvPr id="5" name="Rounded Rectangle 4">
            <a:hlinkClick r:id="rId3" action="ppaction://hlinksldjump"/>
          </p:cNvPr>
          <p:cNvSpPr/>
          <p:nvPr/>
        </p:nvSpPr>
        <p:spPr bwMode="auto">
          <a:xfrm>
            <a:off x="78486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pic>
        <p:nvPicPr>
          <p:cNvPr id="1536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752600"/>
            <a:ext cx="3854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228600" y="1600200"/>
            <a:ext cx="4343400" cy="4525963"/>
          </a:xfrm>
        </p:spPr>
        <p:txBody>
          <a:bodyPr/>
          <a:lstStyle/>
          <a:p>
            <a:pPr>
              <a:buFont typeface="Wingdings" pitchFamily="2" charset="2"/>
              <a:buNone/>
            </a:pPr>
            <a:r>
              <a:rPr lang="en-US" smtClean="0"/>
              <a:t>    If the advance in technology leads to the greater production of only one good (such as civilian goods in our exhibit), then the PPF shifts outward, as shown in (b).</a:t>
            </a:r>
          </a:p>
        </p:txBody>
      </p:sp>
      <p:sp>
        <p:nvSpPr>
          <p:cNvPr id="16386" name="Rectangle 2"/>
          <p:cNvSpPr>
            <a:spLocks noGrp="1" noChangeArrowheads="1"/>
          </p:cNvSpPr>
          <p:nvPr>
            <p:ph type="title"/>
          </p:nvPr>
        </p:nvSpPr>
        <p:spPr>
          <a:ln/>
        </p:spPr>
        <p:txBody>
          <a:bodyPr>
            <a:normAutofit fontScale="90000"/>
          </a:bodyPr>
          <a:lstStyle/>
          <a:p>
            <a:r>
              <a:rPr lang="en-US" sz="3600" smtClean="0"/>
              <a:t>Economic Growth within</a:t>
            </a:r>
            <a:br>
              <a:rPr lang="en-US" sz="3600" smtClean="0"/>
            </a:br>
            <a:r>
              <a:rPr lang="en-US" sz="3600" smtClean="0"/>
              <a:t>a PPF Framework</a:t>
            </a:r>
          </a:p>
        </p:txBody>
      </p:sp>
      <p:sp>
        <p:nvSpPr>
          <p:cNvPr id="5" name="Rounded Rectangle 4">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pic>
        <p:nvPicPr>
          <p:cNvPr id="1638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600200"/>
            <a:ext cx="381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533400" y="1447800"/>
            <a:ext cx="8229600" cy="4953000"/>
          </a:xfrm>
        </p:spPr>
        <p:txBody>
          <a:bodyPr/>
          <a:lstStyle/>
          <a:p>
            <a:pPr marL="609600" indent="-609600">
              <a:lnSpc>
                <a:spcPct val="80000"/>
              </a:lnSpc>
              <a:buFont typeface="Wingdings" pitchFamily="2" charset="2"/>
              <a:buNone/>
              <a:defRPr/>
            </a:pPr>
            <a:r>
              <a:rPr lang="en-US" sz="2800" b="1" dirty="0" smtClean="0"/>
              <a:t>	1. What does a straight-line production possibilities frontier (PPF) represent? What does a bowed-outward PPF represent?</a:t>
            </a:r>
            <a:r>
              <a:rPr lang="en-US" sz="2800" dirty="0" smtClean="0">
                <a:solidFill>
                  <a:srgbClr val="C00000"/>
                </a:solidFill>
              </a:rPr>
              <a:t> </a:t>
            </a:r>
          </a:p>
          <a:p>
            <a:pPr marL="609600" indent="-609600">
              <a:lnSpc>
                <a:spcPct val="80000"/>
              </a:lnSpc>
              <a:buFont typeface="Wingdings" pitchFamily="2" charset="2"/>
              <a:buNone/>
              <a:defRPr/>
            </a:pPr>
            <a:endParaRPr lang="en-US" sz="2800" dirty="0" smtClean="0">
              <a:solidFill>
                <a:srgbClr val="C00000"/>
              </a:solidFill>
            </a:endParaRPr>
          </a:p>
          <a:p>
            <a:pPr marL="609600" indent="-609600">
              <a:lnSpc>
                <a:spcPct val="80000"/>
              </a:lnSpc>
              <a:buFont typeface="Wingdings" pitchFamily="2" charset="2"/>
              <a:buNone/>
              <a:defRPr/>
            </a:pPr>
            <a:r>
              <a:rPr lang="en-US" sz="2000" dirty="0" smtClean="0">
                <a:solidFill>
                  <a:srgbClr val="C00000"/>
                </a:solidFill>
              </a:rPr>
              <a:t>	</a:t>
            </a:r>
            <a:r>
              <a:rPr lang="en-US" sz="2000" dirty="0" smtClean="0"/>
              <a:t>A straight-line PPF represents constant opportunity costs between two goods. For example, for every unit of </a:t>
            </a:r>
            <a:r>
              <a:rPr lang="en-US" sz="2000" i="1" dirty="0" smtClean="0"/>
              <a:t>X </a:t>
            </a:r>
            <a:r>
              <a:rPr lang="en-US" sz="2000" dirty="0" smtClean="0"/>
              <a:t>produced, one unit of </a:t>
            </a:r>
            <a:r>
              <a:rPr lang="en-US" sz="2000" i="1" dirty="0" smtClean="0"/>
              <a:t>Y </a:t>
            </a:r>
            <a:r>
              <a:rPr lang="en-US" sz="2000" dirty="0" smtClean="0"/>
              <a:t>is forfeited. A bowed-outward PPF represents increasing opportunity costs. For example, we may have to forfeit one unit of </a:t>
            </a:r>
            <a:r>
              <a:rPr lang="en-US" sz="2000" i="1" dirty="0" smtClean="0"/>
              <a:t>X </a:t>
            </a:r>
            <a:r>
              <a:rPr lang="en-US" sz="2000" dirty="0" smtClean="0"/>
              <a:t>to produce the eleventh unit of </a:t>
            </a:r>
            <a:r>
              <a:rPr lang="en-US" sz="2000" i="1" dirty="0" smtClean="0"/>
              <a:t>Y, </a:t>
            </a:r>
            <a:r>
              <a:rPr lang="en-US" sz="2000" dirty="0" smtClean="0"/>
              <a:t>but we have to forfeit two units of </a:t>
            </a:r>
            <a:r>
              <a:rPr lang="en-US" sz="2000" i="1" dirty="0" smtClean="0"/>
              <a:t>X </a:t>
            </a:r>
            <a:r>
              <a:rPr lang="en-US" sz="2000" dirty="0" smtClean="0"/>
              <a:t>to produce the one hundredth unit of </a:t>
            </a:r>
            <a:r>
              <a:rPr lang="en-US" sz="2000" i="1" dirty="0" smtClean="0"/>
              <a:t>Y.</a:t>
            </a:r>
            <a:endParaRPr lang="en-US" sz="2000" b="1" dirty="0" smtClean="0"/>
          </a:p>
          <a:p>
            <a:pPr marL="609600" indent="-609600">
              <a:lnSpc>
                <a:spcPct val="80000"/>
              </a:lnSpc>
              <a:buFont typeface="Wingdings" pitchFamily="2" charset="2"/>
              <a:buNone/>
              <a:defRPr/>
            </a:pPr>
            <a:endParaRPr lang="en-US" sz="2600" b="1" dirty="0" smtClean="0"/>
          </a:p>
          <a:p>
            <a:pPr marL="609600" indent="-609600">
              <a:lnSpc>
                <a:spcPct val="80000"/>
              </a:lnSpc>
              <a:buFont typeface="Palatino Linotype" pitchFamily="18" charset="0"/>
              <a:buAutoNum type="arabicPeriod"/>
              <a:defRPr/>
            </a:pPr>
            <a:endParaRPr lang="en-US" sz="2600" dirty="0" smtClean="0"/>
          </a:p>
          <a:p>
            <a:pPr>
              <a:buFont typeface="Wingdings" pitchFamily="2" charset="2"/>
              <a:buNone/>
              <a:defRPr/>
            </a:pPr>
            <a:endParaRPr lang="en-US" sz="2800" dirty="0" smtClean="0">
              <a:solidFill>
                <a:srgbClr val="C00000"/>
              </a:solidFill>
            </a:endParaRPr>
          </a:p>
          <a:p>
            <a:pPr marL="609600" indent="-609600">
              <a:lnSpc>
                <a:spcPct val="80000"/>
              </a:lnSpc>
              <a:buFont typeface="Wingdings" pitchFamily="2" charset="2"/>
              <a:buNone/>
              <a:defRPr/>
            </a:pPr>
            <a:endParaRPr lang="en-US" sz="2600" dirty="0" smtClean="0"/>
          </a:p>
          <a:p>
            <a:pPr marL="609600" indent="-609600">
              <a:lnSpc>
                <a:spcPct val="80000"/>
              </a:lnSpc>
              <a:buFontTx/>
              <a:buAutoNum type="arabicPeriod"/>
              <a:defRPr/>
            </a:pPr>
            <a:endParaRPr lang="en-US" sz="2400" dirty="0" smtClean="0"/>
          </a:p>
        </p:txBody>
      </p:sp>
      <p:sp>
        <p:nvSpPr>
          <p:cNvPr id="18434" name="Rectangle 2"/>
          <p:cNvSpPr>
            <a:spLocks noGrp="1" noChangeArrowheads="1"/>
          </p:cNvSpPr>
          <p:nvPr>
            <p:ph type="title"/>
          </p:nvPr>
        </p:nvSpPr>
        <p:spPr>
          <a:xfrm>
            <a:off x="533400" y="152400"/>
            <a:ext cx="8229600" cy="944563"/>
          </a:xfrm>
          <a:ln/>
        </p:spPr>
        <p:txBody>
          <a:bodyPr/>
          <a:lstStyle/>
          <a:p>
            <a:r>
              <a:rPr lang="en-US" smtClean="0"/>
              <a:t>Self Test</a:t>
            </a:r>
          </a:p>
        </p:txBody>
      </p:sp>
      <p:sp>
        <p:nvSpPr>
          <p:cNvPr id="5" name="Rounded Rectangle 4">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20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2" end="2"/>
                                            </p:txEl>
                                          </p:spTgt>
                                        </p:tgtEl>
                                        <p:attrNameLst>
                                          <p:attrName>style.visibility</p:attrName>
                                        </p:attrNameLst>
                                      </p:cBhvr>
                                      <p:to>
                                        <p:strVal val="visible"/>
                                      </p:to>
                                    </p:set>
                                    <p:animEffect transition="in" filter="fade">
                                      <p:cBhvr>
                                        <p:cTn id="12" dur="2000"/>
                                        <p:tgtEl>
                                          <p:spTgt spid="129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457200" y="1295400"/>
            <a:ext cx="8229600" cy="2667000"/>
          </a:xfrm>
        </p:spPr>
        <p:txBody>
          <a:bodyPr>
            <a:normAutofit/>
          </a:bodyPr>
          <a:lstStyle/>
          <a:p>
            <a:pPr marL="609600" indent="-609600">
              <a:lnSpc>
                <a:spcPct val="80000"/>
              </a:lnSpc>
              <a:buFont typeface="Wingdings" pitchFamily="2" charset="2"/>
              <a:buNone/>
            </a:pPr>
            <a:r>
              <a:rPr lang="en-US" sz="2800" b="1" dirty="0" smtClean="0"/>
              <a:t>	2. What does the law of increasing costs have to do with a bowed-outward PPF?</a:t>
            </a:r>
          </a:p>
          <a:p>
            <a:pPr marL="609600" indent="-609600">
              <a:lnSpc>
                <a:spcPct val="80000"/>
              </a:lnSpc>
              <a:buFont typeface="Palatino Linotype" pitchFamily="18" charset="0"/>
              <a:buAutoNum type="arabicPeriod"/>
            </a:pPr>
            <a:endParaRPr lang="en-US" sz="2600" dirty="0" smtClean="0"/>
          </a:p>
          <a:p>
            <a:pPr marL="609600" indent="-609600">
              <a:lnSpc>
                <a:spcPct val="80000"/>
              </a:lnSpc>
              <a:buFont typeface="Wingdings" pitchFamily="2" charset="2"/>
              <a:buNone/>
            </a:pPr>
            <a:r>
              <a:rPr lang="en-US" sz="2000" dirty="0" smtClean="0">
                <a:solidFill>
                  <a:srgbClr val="C00000"/>
                </a:solidFill>
              </a:rPr>
              <a:t>	</a:t>
            </a:r>
            <a:r>
              <a:rPr lang="en-US" sz="2000" dirty="0" smtClean="0"/>
              <a:t>A bowed-outward PPF is representative of increasing costs. In short, the PPF would not be bowed outward if increasing costs did not exist. </a:t>
            </a:r>
          </a:p>
        </p:txBody>
      </p:sp>
      <p:sp>
        <p:nvSpPr>
          <p:cNvPr id="19458" name="Rectangle 2"/>
          <p:cNvSpPr>
            <a:spLocks noGrp="1" noChangeArrowheads="1"/>
          </p:cNvSpPr>
          <p:nvPr>
            <p:ph type="title"/>
          </p:nvPr>
        </p:nvSpPr>
        <p:spPr>
          <a:xfrm>
            <a:off x="533400" y="152400"/>
            <a:ext cx="8229600" cy="944563"/>
          </a:xfrm>
          <a:ln/>
        </p:spPr>
        <p:txBody>
          <a:bodyPr/>
          <a:lstStyle/>
          <a:p>
            <a:r>
              <a:rPr lang="en-US" smtClean="0"/>
              <a:t>Self Test</a:t>
            </a:r>
          </a:p>
        </p:txBody>
      </p:sp>
      <p:sp>
        <p:nvSpPr>
          <p:cNvPr id="5" name="Rounded Rectangle 4">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20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2" end="2"/>
                                            </p:txEl>
                                          </p:spTgt>
                                        </p:tgtEl>
                                        <p:attrNameLst>
                                          <p:attrName>style.visibility</p:attrName>
                                        </p:attrNameLst>
                                      </p:cBhvr>
                                      <p:to>
                                        <p:strVal val="visible"/>
                                      </p:to>
                                    </p:set>
                                    <p:animEffect transition="in" filter="fade">
                                      <p:cBhvr>
                                        <p:cTn id="12" dur="2000"/>
                                        <p:tgtEl>
                                          <p:spTgt spid="129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457200" y="1295400"/>
            <a:ext cx="8229600" cy="1600200"/>
          </a:xfrm>
        </p:spPr>
        <p:txBody>
          <a:bodyPr>
            <a:normAutofit/>
          </a:bodyPr>
          <a:lstStyle/>
          <a:p>
            <a:pPr marL="609600" indent="-609600">
              <a:lnSpc>
                <a:spcPct val="80000"/>
              </a:lnSpc>
              <a:buFont typeface="Wingdings" pitchFamily="2" charset="2"/>
              <a:buNone/>
            </a:pPr>
            <a:r>
              <a:rPr lang="en-US" sz="2600" b="1" dirty="0" smtClean="0"/>
              <a:t>	</a:t>
            </a:r>
            <a:r>
              <a:rPr lang="en-US" sz="3000" b="1" dirty="0" smtClean="0"/>
              <a:t>3. A politician says, “If you elect me, we can get more of everything we want.” Under what condition(s) is the politician telling the truth?</a:t>
            </a:r>
          </a:p>
          <a:p>
            <a:pPr marL="609600" indent="-609600">
              <a:lnSpc>
                <a:spcPct val="80000"/>
              </a:lnSpc>
              <a:buFont typeface="Wingdings" pitchFamily="2" charset="2"/>
              <a:buNone/>
            </a:pPr>
            <a:endParaRPr lang="en-US" sz="2600" b="1" dirty="0" smtClean="0"/>
          </a:p>
        </p:txBody>
      </p:sp>
      <p:sp>
        <p:nvSpPr>
          <p:cNvPr id="20482" name="Rectangle 2"/>
          <p:cNvSpPr>
            <a:spLocks noGrp="1" noChangeArrowheads="1"/>
          </p:cNvSpPr>
          <p:nvPr>
            <p:ph type="title"/>
          </p:nvPr>
        </p:nvSpPr>
        <p:spPr>
          <a:xfrm>
            <a:off x="533400" y="152400"/>
            <a:ext cx="8229600" cy="944563"/>
          </a:xfrm>
          <a:ln/>
        </p:spPr>
        <p:txBody>
          <a:bodyPr/>
          <a:lstStyle/>
          <a:p>
            <a:r>
              <a:rPr lang="en-US" smtClean="0"/>
              <a:t>Self Test</a:t>
            </a:r>
          </a:p>
        </p:txBody>
      </p:sp>
      <p:sp>
        <p:nvSpPr>
          <p:cNvPr id="4" name="Rectangle 3"/>
          <p:cNvSpPr>
            <a:spLocks noChangeArrowheads="1"/>
          </p:cNvSpPr>
          <p:nvPr/>
        </p:nvSpPr>
        <p:spPr bwMode="auto">
          <a:xfrm>
            <a:off x="1143000" y="3096161"/>
            <a:ext cx="746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002060"/>
                </a:solidFill>
                <a:latin typeface="+mj-lt"/>
              </a:rPr>
              <a:t>The first condition is that the economy is currently operating </a:t>
            </a:r>
            <a:r>
              <a:rPr lang="en-US" sz="2000" i="1" dirty="0">
                <a:solidFill>
                  <a:srgbClr val="002060"/>
                </a:solidFill>
                <a:latin typeface="+mj-lt"/>
              </a:rPr>
              <a:t>below </a:t>
            </a:r>
            <a:r>
              <a:rPr lang="en-US" sz="2000" dirty="0">
                <a:solidFill>
                  <a:srgbClr val="002060"/>
                </a:solidFill>
                <a:latin typeface="+mj-lt"/>
              </a:rPr>
              <a:t>its PPF. It is possible to move from a point below the PPF to a point on the PPF and get more of all goods. The second condition is that the economy’s PPF shifts outward.</a:t>
            </a:r>
          </a:p>
        </p:txBody>
      </p:sp>
      <p:sp>
        <p:nvSpPr>
          <p:cNvPr id="7" name="Rounded Rectangle 6">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20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1295400"/>
            <a:ext cx="5562600" cy="4525963"/>
          </a:xfrm>
        </p:spPr>
        <p:txBody>
          <a:bodyPr>
            <a:normAutofit fontScale="92500" lnSpcReduction="10000"/>
          </a:bodyPr>
          <a:lstStyle/>
          <a:p>
            <a:pPr lvl="1">
              <a:lnSpc>
                <a:spcPct val="90000"/>
              </a:lnSpc>
              <a:buFont typeface="Wingdings" pitchFamily="2" charset="2"/>
              <a:buChar char="Ø"/>
              <a:defRPr/>
            </a:pPr>
            <a:r>
              <a:rPr lang="en-US" sz="3200" dirty="0" smtClean="0">
                <a:hlinkClick r:id="rId3" action="ppaction://hlinksldjump"/>
              </a:rPr>
              <a:t>An Economy’s  	Production Possibilities 	Frontier</a:t>
            </a:r>
            <a:endParaRPr lang="en-US" sz="3200" dirty="0" smtClean="0"/>
          </a:p>
          <a:p>
            <a:pPr lvl="1">
              <a:lnSpc>
                <a:spcPct val="90000"/>
              </a:lnSpc>
              <a:buFont typeface="Wingdings" pitchFamily="2" charset="2"/>
              <a:buChar char="Ø"/>
              <a:defRPr/>
            </a:pPr>
            <a:r>
              <a:rPr lang="en-US" sz="3200" dirty="0" smtClean="0">
                <a:hlinkClick r:id="rId4" action="ppaction://hlinksldjump"/>
              </a:rPr>
              <a:t>Increasing and Constant 	Opportunity Costs</a:t>
            </a:r>
            <a:endParaRPr lang="en-US" sz="3200" dirty="0" smtClean="0"/>
          </a:p>
          <a:p>
            <a:pPr lvl="1">
              <a:lnSpc>
                <a:spcPct val="90000"/>
              </a:lnSpc>
              <a:buFont typeface="Wingdings" pitchFamily="2" charset="2"/>
              <a:buChar char="Ø"/>
              <a:defRPr/>
            </a:pPr>
            <a:r>
              <a:rPr lang="en-US" sz="3200" dirty="0" smtClean="0">
                <a:hlinkClick r:id="rId5" action="ppaction://hlinksldjump"/>
              </a:rPr>
              <a:t>The Production 	Possibilities Frontier 	and  Various Economic 	Concepts</a:t>
            </a:r>
            <a:endParaRPr lang="en-US" sz="3200" dirty="0" smtClean="0"/>
          </a:p>
          <a:p>
            <a:pPr lvl="1">
              <a:lnSpc>
                <a:spcPct val="90000"/>
              </a:lnSpc>
              <a:buFont typeface="Wingdings" pitchFamily="2" charset="2"/>
              <a:buChar char="Ø"/>
              <a:defRPr/>
            </a:pPr>
            <a:r>
              <a:rPr lang="en-US" sz="3200" dirty="0" smtClean="0">
                <a:hlinkClick r:id="rId6" action="ppaction://hlinksldjump"/>
              </a:rPr>
              <a:t>Specialization, Trade and the PFF</a:t>
            </a:r>
            <a:endParaRPr lang="en-US" sz="3200" dirty="0" smtClean="0"/>
          </a:p>
          <a:p>
            <a:pPr lvl="1">
              <a:lnSpc>
                <a:spcPct val="90000"/>
              </a:lnSpc>
              <a:buFont typeface="Wingdings" pitchFamily="2" charset="2"/>
              <a:buChar char="Ø"/>
              <a:defRPr/>
            </a:pPr>
            <a:endParaRPr lang="en-US" sz="3200" dirty="0" smtClean="0"/>
          </a:p>
          <a:p>
            <a:pPr>
              <a:lnSpc>
                <a:spcPct val="90000"/>
              </a:lnSpc>
              <a:buFont typeface="Wingdings" pitchFamily="2" charset="2"/>
              <a:buNone/>
              <a:defRPr/>
            </a:pPr>
            <a:endParaRPr lang="en-US" dirty="0" smtClean="0"/>
          </a:p>
        </p:txBody>
      </p:sp>
      <p:sp>
        <p:nvSpPr>
          <p:cNvPr id="3074" name="Rectangle 2"/>
          <p:cNvSpPr>
            <a:spLocks noGrp="1" noChangeArrowheads="1"/>
          </p:cNvSpPr>
          <p:nvPr>
            <p:ph type="title"/>
          </p:nvPr>
        </p:nvSpPr>
        <p:spPr>
          <a:ln/>
        </p:spPr>
        <p:txBody>
          <a:bodyPr/>
          <a:lstStyle/>
          <a:p>
            <a:r>
              <a:rPr lang="en-US" smtClean="0"/>
              <a:t>In this Lecture</a:t>
            </a:r>
          </a:p>
        </p:txBody>
      </p:sp>
      <p:pic>
        <p:nvPicPr>
          <p:cNvPr id="3076" name="Picture 4" descr="38014_p01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1905000"/>
            <a:ext cx="2451100" cy="3733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Box 4"/>
          <p:cNvSpPr txBox="1">
            <a:spLocks noChangeArrowheads="1"/>
          </p:cNvSpPr>
          <p:nvPr/>
        </p:nvSpPr>
        <p:spPr bwMode="auto">
          <a:xfrm>
            <a:off x="304800" y="6324600"/>
            <a:ext cx="2805113" cy="276225"/>
          </a:xfrm>
          <a:prstGeom prst="rect">
            <a:avLst/>
          </a:prstGeom>
          <a:solidFill>
            <a:srgbClr val="FFCC66"/>
          </a:solidFill>
          <a:ln w="9525">
            <a:solidFill>
              <a:schemeClr val="accent1"/>
            </a:solidFill>
            <a:miter lim="800000"/>
            <a:headEnd/>
            <a:tailEnd/>
          </a:ln>
        </p:spPr>
        <p:txBody>
          <a:bodyPr wrap="none">
            <a:spAutoFit/>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r>
              <a:rPr lang="en-US" sz="1200"/>
              <a:t>To select a topic, click on its link above</a:t>
            </a:r>
          </a:p>
        </p:txBody>
      </p:sp>
      <p:sp>
        <p:nvSpPr>
          <p:cNvPr id="7" name="Rectangle 5"/>
          <p:cNvSpPr txBox="1">
            <a:spLocks noChangeArrowheads="1"/>
          </p:cNvSpPr>
          <p:nvPr/>
        </p:nvSpPr>
        <p:spPr>
          <a:xfrm>
            <a:off x="5334000" y="63246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7" name="Rectangle 3"/>
          <p:cNvSpPr>
            <a:spLocks noGrp="1" noChangeArrowheads="1"/>
          </p:cNvSpPr>
          <p:nvPr>
            <p:ph idx="1"/>
          </p:nvPr>
        </p:nvSpPr>
        <p:spPr>
          <a:xfrm>
            <a:off x="457200" y="1295400"/>
            <a:ext cx="8229600" cy="2057400"/>
          </a:xfrm>
        </p:spPr>
        <p:txBody>
          <a:bodyPr>
            <a:normAutofit lnSpcReduction="10000"/>
          </a:bodyPr>
          <a:lstStyle/>
          <a:p>
            <a:pPr marL="609600" indent="-609600">
              <a:lnSpc>
                <a:spcPct val="80000"/>
              </a:lnSpc>
              <a:buFont typeface="Wingdings" pitchFamily="2" charset="2"/>
              <a:buNone/>
            </a:pPr>
            <a:r>
              <a:rPr lang="en-US" sz="2800" b="1" dirty="0" smtClean="0"/>
              <a:t>	4. In an economy, only one combination of goods is productive efficient. True or false? Explain your answer.</a:t>
            </a:r>
            <a:r>
              <a:rPr lang="en-US" sz="2400" dirty="0" smtClean="0"/>
              <a:t>	</a:t>
            </a:r>
          </a:p>
          <a:p>
            <a:pPr marL="609600" indent="-609600">
              <a:lnSpc>
                <a:spcPct val="80000"/>
              </a:lnSpc>
              <a:buFont typeface="Wingdings" pitchFamily="2" charset="2"/>
              <a:buNone/>
            </a:pPr>
            <a:endParaRPr lang="en-US" sz="2400" dirty="0" smtClean="0"/>
          </a:p>
          <a:p>
            <a:pPr marL="609600" indent="-609600">
              <a:lnSpc>
                <a:spcPct val="80000"/>
              </a:lnSpc>
              <a:buFont typeface="Wingdings" pitchFamily="2" charset="2"/>
              <a:buNone/>
            </a:pPr>
            <a:r>
              <a:rPr lang="en-US" sz="2400" dirty="0" smtClean="0"/>
              <a:t>	</a:t>
            </a:r>
            <a:r>
              <a:rPr lang="en-US" sz="2000" dirty="0" smtClean="0"/>
              <a:t>False. There are numerous productive efficient points, all of which lie on the PPF.</a:t>
            </a:r>
          </a:p>
          <a:p>
            <a:pPr marL="609600" indent="-609600">
              <a:lnSpc>
                <a:spcPct val="80000"/>
              </a:lnSpc>
              <a:buFont typeface="Wingdings" pitchFamily="2" charset="2"/>
              <a:buNone/>
            </a:pPr>
            <a:endParaRPr lang="en-US" sz="2600" b="1" dirty="0" smtClean="0"/>
          </a:p>
          <a:p>
            <a:pPr marL="609600" indent="-609600">
              <a:lnSpc>
                <a:spcPct val="80000"/>
              </a:lnSpc>
              <a:buFont typeface="Wingdings" pitchFamily="2" charset="2"/>
              <a:buNone/>
            </a:pPr>
            <a:endParaRPr lang="en-US" sz="2600" b="1" dirty="0" smtClean="0"/>
          </a:p>
          <a:p>
            <a:pPr marL="609600" indent="-609600">
              <a:lnSpc>
                <a:spcPct val="80000"/>
              </a:lnSpc>
              <a:buFont typeface="Wingdings" pitchFamily="2" charset="2"/>
              <a:buNone/>
            </a:pPr>
            <a:endParaRPr lang="en-US" sz="2600" b="1" dirty="0" smtClean="0"/>
          </a:p>
          <a:p>
            <a:pPr marL="609600" indent="-609600">
              <a:lnSpc>
                <a:spcPct val="80000"/>
              </a:lnSpc>
              <a:buFont typeface="Wingdings" pitchFamily="2" charset="2"/>
              <a:buNone/>
            </a:pPr>
            <a:endParaRPr lang="en-US" sz="2600" dirty="0" smtClean="0"/>
          </a:p>
        </p:txBody>
      </p:sp>
      <p:sp>
        <p:nvSpPr>
          <p:cNvPr id="21506" name="Rectangle 2"/>
          <p:cNvSpPr>
            <a:spLocks noGrp="1" noChangeArrowheads="1"/>
          </p:cNvSpPr>
          <p:nvPr>
            <p:ph type="title"/>
          </p:nvPr>
        </p:nvSpPr>
        <p:spPr>
          <a:xfrm>
            <a:off x="533400" y="152400"/>
            <a:ext cx="8229600" cy="944563"/>
          </a:xfrm>
          <a:ln/>
        </p:spPr>
        <p:txBody>
          <a:bodyPr/>
          <a:lstStyle/>
          <a:p>
            <a:r>
              <a:rPr lang="en-US" smtClean="0"/>
              <a:t>Self Test</a:t>
            </a:r>
          </a:p>
        </p:txBody>
      </p:sp>
      <p:sp>
        <p:nvSpPr>
          <p:cNvPr id="5" name="Rounded Rectangle 4">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20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2" end="2"/>
                                            </p:txEl>
                                          </p:spTgt>
                                        </p:tgtEl>
                                        <p:attrNameLst>
                                          <p:attrName>style.visibility</p:attrName>
                                        </p:attrNameLst>
                                      </p:cBhvr>
                                      <p:to>
                                        <p:strVal val="visible"/>
                                      </p:to>
                                    </p:set>
                                    <p:animEffect transition="in" filter="fade">
                                      <p:cBhvr>
                                        <p:cTn id="12" dur="2000"/>
                                        <p:tgtEl>
                                          <p:spTgt spid="129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p:txBody>
          <a:bodyPr/>
          <a:lstStyle/>
          <a:p>
            <a:pPr>
              <a:buFont typeface="Wingdings" pitchFamily="2" charset="2"/>
              <a:buNone/>
            </a:pPr>
            <a:r>
              <a:rPr lang="en-US" sz="2800" smtClean="0"/>
              <a:t>	</a:t>
            </a:r>
            <a:r>
              <a:rPr lang="en-US" sz="2400" b="1" u="sng" smtClean="0"/>
              <a:t>Comparative Advantage</a:t>
            </a:r>
          </a:p>
          <a:p>
            <a:pPr>
              <a:buFont typeface="Wingdings" pitchFamily="2" charset="2"/>
              <a:buNone/>
            </a:pPr>
            <a:r>
              <a:rPr lang="en-US" sz="2400" smtClean="0"/>
              <a:t>	The situation where someone can produce a good at lower </a:t>
            </a:r>
            <a:r>
              <a:rPr lang="en-US" sz="2400" b="1" smtClean="0"/>
              <a:t>opportunity cost</a:t>
            </a:r>
            <a:r>
              <a:rPr lang="en-US" sz="2400" smtClean="0"/>
              <a:t> than someone else can</a:t>
            </a:r>
            <a:r>
              <a:rPr lang="en-US" sz="2800" smtClean="0"/>
              <a:t>.</a:t>
            </a:r>
          </a:p>
          <a:p>
            <a:pPr>
              <a:buFont typeface="Wingdings" pitchFamily="2" charset="2"/>
              <a:buNone/>
            </a:pPr>
            <a:r>
              <a:rPr lang="en-US" sz="2800" smtClean="0"/>
              <a:t>	</a:t>
            </a:r>
            <a:r>
              <a:rPr lang="en-US" sz="2400" b="1" u="sng" smtClean="0"/>
              <a:t>Specialization</a:t>
            </a:r>
          </a:p>
          <a:p>
            <a:pPr>
              <a:buFont typeface="Wingdings" pitchFamily="2" charset="2"/>
              <a:buNone/>
            </a:pPr>
            <a:r>
              <a:rPr lang="en-US" sz="2400" b="1" smtClean="0"/>
              <a:t>	</a:t>
            </a:r>
            <a:r>
              <a:rPr lang="en-US" sz="2400" smtClean="0"/>
              <a:t>Producing goods in which you have a </a:t>
            </a:r>
            <a:r>
              <a:rPr lang="en-US" sz="2400" b="1" smtClean="0"/>
              <a:t>comparative advantage</a:t>
            </a:r>
          </a:p>
        </p:txBody>
      </p:sp>
      <p:sp>
        <p:nvSpPr>
          <p:cNvPr id="22530" name="Rectangle 2"/>
          <p:cNvSpPr>
            <a:spLocks noGrp="1" noChangeArrowheads="1"/>
          </p:cNvSpPr>
          <p:nvPr>
            <p:ph type="title"/>
          </p:nvPr>
        </p:nvSpPr>
        <p:spPr>
          <a:ln/>
        </p:spPr>
        <p:txBody>
          <a:bodyPr/>
          <a:lstStyle/>
          <a:p>
            <a:r>
              <a:rPr lang="en-US" smtClean="0"/>
              <a:t>Exchange or Trade</a:t>
            </a:r>
          </a:p>
        </p:txBody>
      </p:sp>
      <p:sp>
        <p:nvSpPr>
          <p:cNvPr id="5" name="Rounded Rectangle 4">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fade">
                                      <p:cBhvr>
                                        <p:cTn id="7" dur="2000"/>
                                        <p:tgtEl>
                                          <p:spTgt spid="1269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6979">
                                            <p:txEl>
                                              <p:pRg st="1" end="1"/>
                                            </p:txEl>
                                          </p:spTgt>
                                        </p:tgtEl>
                                        <p:attrNameLst>
                                          <p:attrName>style.visibility</p:attrName>
                                        </p:attrNameLst>
                                      </p:cBhvr>
                                      <p:to>
                                        <p:strVal val="visible"/>
                                      </p:to>
                                    </p:set>
                                    <p:animEffect transition="in" filter="fade">
                                      <p:cBhvr>
                                        <p:cTn id="10" dur="2000"/>
                                        <p:tgtEl>
                                          <p:spTgt spid="12697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animEffect transition="in" filter="fade">
                                      <p:cBhvr>
                                        <p:cTn id="15" dur="2000"/>
                                        <p:tgtEl>
                                          <p:spTgt spid="1269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6979">
                                            <p:txEl>
                                              <p:pRg st="3" end="3"/>
                                            </p:txEl>
                                          </p:spTgt>
                                        </p:tgtEl>
                                        <p:attrNameLst>
                                          <p:attrName>style.visibility</p:attrName>
                                        </p:attrNameLst>
                                      </p:cBhvr>
                                      <p:to>
                                        <p:strVal val="visible"/>
                                      </p:to>
                                    </p:set>
                                    <p:animEffect transition="in" filter="fade">
                                      <p:cBhvr>
                                        <p:cTn id="18" dur="2000"/>
                                        <p:tgtEl>
                                          <p:spTgt spid="126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457200" y="2514600"/>
            <a:ext cx="4191000" cy="3611563"/>
          </a:xfrm>
        </p:spPr>
        <p:txBody>
          <a:bodyPr/>
          <a:lstStyle/>
          <a:p>
            <a:pPr>
              <a:buFont typeface="Wingdings" pitchFamily="2" charset="2"/>
              <a:buNone/>
            </a:pPr>
            <a:r>
              <a:rPr lang="en-US" sz="2800" b="1" u="sng" smtClean="0"/>
              <a:t>Ex Ante</a:t>
            </a:r>
            <a:r>
              <a:rPr lang="en-US" sz="2800" b="1" smtClean="0"/>
              <a:t> -</a:t>
            </a:r>
            <a:r>
              <a:rPr lang="en-US" sz="2800" smtClean="0"/>
              <a:t>	Phrase that means before,” as in before a trade.</a:t>
            </a:r>
            <a:endParaRPr lang="en-US" sz="2800" b="1" smtClean="0"/>
          </a:p>
          <a:p>
            <a:pPr>
              <a:buFont typeface="Wingdings" pitchFamily="2" charset="2"/>
              <a:buNone/>
            </a:pPr>
            <a:r>
              <a:rPr lang="en-US" sz="2800" b="1" u="sng" smtClean="0"/>
              <a:t>Ex Post </a:t>
            </a:r>
            <a:r>
              <a:rPr lang="en-US" sz="2800" b="1" smtClean="0"/>
              <a:t>- </a:t>
            </a:r>
            <a:r>
              <a:rPr lang="en-US" sz="2800" smtClean="0"/>
              <a:t>	Phrase that means “after,” as in after a trade.</a:t>
            </a:r>
            <a:endParaRPr lang="en-US" sz="2800" b="1" smtClean="0"/>
          </a:p>
          <a:p>
            <a:pPr>
              <a:buFont typeface="Wingdings" pitchFamily="2" charset="2"/>
              <a:buNone/>
            </a:pPr>
            <a:endParaRPr lang="en-US" sz="2800" smtClean="0"/>
          </a:p>
        </p:txBody>
      </p:sp>
      <p:sp>
        <p:nvSpPr>
          <p:cNvPr id="23554" name="Rectangle 2"/>
          <p:cNvSpPr>
            <a:spLocks noGrp="1" noChangeArrowheads="1"/>
          </p:cNvSpPr>
          <p:nvPr>
            <p:ph type="title"/>
          </p:nvPr>
        </p:nvSpPr>
        <p:spPr>
          <a:ln/>
        </p:spPr>
        <p:txBody>
          <a:bodyPr/>
          <a:lstStyle/>
          <a:p>
            <a:r>
              <a:rPr lang="en-US" smtClean="0"/>
              <a:t>A Timeline for Trade</a:t>
            </a:r>
          </a:p>
        </p:txBody>
      </p:sp>
      <p:pic>
        <p:nvPicPr>
          <p:cNvPr id="27652" name="Picture 4"/>
          <p:cNvPicPr>
            <a:picLocks noChangeAspect="1" noChangeArrowheads="1"/>
          </p:cNvPicPr>
          <p:nvPr/>
        </p:nvPicPr>
        <p:blipFill>
          <a:blip r:embed="rId3" cstate="print"/>
          <a:srcRect/>
          <a:stretch>
            <a:fillRect/>
          </a:stretch>
        </p:blipFill>
        <p:spPr bwMode="auto">
          <a:xfrm>
            <a:off x="5105400" y="2133600"/>
            <a:ext cx="3352800" cy="3341688"/>
          </a:xfrm>
          <a:prstGeom prst="rect">
            <a:avLst/>
          </a:prstGeom>
          <a:noFill/>
          <a:ln w="12700">
            <a:solidFill>
              <a:schemeClr val="accent4"/>
            </a:solidFill>
            <a:miter lim="800000"/>
            <a:headEnd/>
            <a:tailEnd/>
          </a:ln>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fade">
                                      <p:cBhvr>
                                        <p:cTn id="7" dur="20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fade">
                                      <p:cBhvr>
                                        <p:cTn id="12" dur="20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57200" y="1879600"/>
            <a:ext cx="8229600" cy="2235200"/>
          </a:xfrm>
          <a:noFill/>
          <a:ln w="12700">
            <a:solidFill>
              <a:schemeClr val="accent2"/>
            </a:solidFill>
            <a:miter lim="800000"/>
            <a:headEnd/>
            <a:tailEnd/>
          </a:ln>
        </p:spPr>
      </p:pic>
      <p:sp>
        <p:nvSpPr>
          <p:cNvPr id="24578" name="Rectangle 2"/>
          <p:cNvSpPr>
            <a:spLocks noGrp="1" noChangeArrowheads="1"/>
          </p:cNvSpPr>
          <p:nvPr>
            <p:ph type="title"/>
          </p:nvPr>
        </p:nvSpPr>
        <p:spPr>
          <a:ln/>
        </p:spPr>
        <p:txBody>
          <a:bodyPr/>
          <a:lstStyle/>
          <a:p>
            <a:r>
              <a:rPr lang="en-US" smtClean="0"/>
              <a:t>Ex Ante</a:t>
            </a:r>
          </a:p>
        </p:txBody>
      </p:sp>
      <p:sp>
        <p:nvSpPr>
          <p:cNvPr id="24580" name="Text Box 6"/>
          <p:cNvSpPr txBox="1">
            <a:spLocks noChangeArrowheads="1"/>
          </p:cNvSpPr>
          <p:nvPr/>
        </p:nvSpPr>
        <p:spPr bwMode="auto">
          <a:xfrm>
            <a:off x="1524000" y="137160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spcBef>
                <a:spcPct val="50000"/>
              </a:spcBef>
            </a:pPr>
            <a:r>
              <a:rPr lang="en-US" dirty="0">
                <a:solidFill>
                  <a:srgbClr val="002060"/>
                </a:solidFill>
              </a:rPr>
              <a:t>Elizabeth and Brian Before the Trade</a:t>
            </a:r>
          </a:p>
        </p:txBody>
      </p:sp>
      <p:sp>
        <p:nvSpPr>
          <p:cNvPr id="7" name="Rounded Rectangle 6">
            <a:hlinkClick r:id="rId4" action="ppaction://hlinksldjump"/>
          </p:cNvPr>
          <p:cNvSpPr/>
          <p:nvPr/>
        </p:nvSpPr>
        <p:spPr bwMode="auto">
          <a:xfrm>
            <a:off x="79248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pic>
        <p:nvPicPr>
          <p:cNvPr id="24582"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4191000"/>
            <a:ext cx="68294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Grp="1" noChangeAspect="1" noChangeArrowheads="1"/>
          </p:cNvPicPr>
          <p:nvPr>
            <p:ph sz="half" idx="1"/>
          </p:nvPr>
        </p:nvPicPr>
        <p:blipFill>
          <a:blip r:embed="rId3" cstate="print"/>
          <a:stretch>
            <a:fillRect/>
          </a:stretch>
        </p:blipFill>
        <p:spPr>
          <a:xfrm>
            <a:off x="685800" y="1371600"/>
            <a:ext cx="7620000" cy="2667000"/>
          </a:xfrm>
          <a:ln w="12700">
            <a:solidFill>
              <a:schemeClr val="accent3"/>
            </a:solidFill>
          </a:ln>
        </p:spPr>
      </p:pic>
      <p:sp>
        <p:nvSpPr>
          <p:cNvPr id="25602" name="Rectangle 2"/>
          <p:cNvSpPr>
            <a:spLocks noGrp="1" noChangeArrowheads="1"/>
          </p:cNvSpPr>
          <p:nvPr>
            <p:ph type="title"/>
          </p:nvPr>
        </p:nvSpPr>
        <p:spPr>
          <a:xfrm>
            <a:off x="457200" y="274638"/>
            <a:ext cx="8229600" cy="944562"/>
          </a:xfrm>
          <a:ln/>
        </p:spPr>
        <p:txBody>
          <a:bodyPr/>
          <a:lstStyle/>
          <a:p>
            <a:r>
              <a:rPr lang="en-US" smtClean="0"/>
              <a:t>Ex Post</a:t>
            </a:r>
          </a:p>
        </p:txBody>
      </p:sp>
      <p:sp>
        <p:nvSpPr>
          <p:cNvPr id="5" name="Rounded Rectangle 4">
            <a:hlinkClick r:id="rId4" action="ppaction://hlinksldjump"/>
          </p:cNvPr>
          <p:cNvSpPr/>
          <p:nvPr/>
        </p:nvSpPr>
        <p:spPr bwMode="auto">
          <a:xfrm>
            <a:off x="80772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pic>
        <p:nvPicPr>
          <p:cNvPr id="2560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325" y="4114800"/>
            <a:ext cx="76104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600200"/>
            <a:ext cx="8229600" cy="3200400"/>
          </a:xfrm>
        </p:spPr>
        <p:txBody>
          <a:bodyPr/>
          <a:lstStyle/>
          <a:p>
            <a:pPr>
              <a:buFont typeface="Wingdings" pitchFamily="2" charset="2"/>
              <a:buNone/>
            </a:pPr>
            <a:r>
              <a:rPr lang="en-US" smtClean="0"/>
              <a:t>	The Wall Street Journal is a is a rich source of information which provides real life examples of micro- and macro economic activities.  Check today’s issue to see the most current news. </a:t>
            </a:r>
          </a:p>
          <a:p>
            <a:pPr>
              <a:buFont typeface="Wingdings" pitchFamily="2" charset="2"/>
              <a:buNone/>
            </a:pPr>
            <a:r>
              <a:rPr lang="en-US" smtClean="0"/>
              <a:t>			</a:t>
            </a:r>
            <a:r>
              <a:rPr lang="en-US" smtClean="0">
                <a:hlinkClick r:id="rId3"/>
              </a:rPr>
              <a:t>http://www.wsj.com</a:t>
            </a:r>
            <a:endParaRPr lang="en-US" smtClean="0"/>
          </a:p>
          <a:p>
            <a:pPr>
              <a:buFont typeface="Wingdings" pitchFamily="2" charset="2"/>
              <a:buNone/>
            </a:pPr>
            <a:endParaRPr lang="en-US" smtClean="0"/>
          </a:p>
        </p:txBody>
      </p:sp>
      <p:sp>
        <p:nvSpPr>
          <p:cNvPr id="26626" name="Rectangle 2"/>
          <p:cNvSpPr>
            <a:spLocks noGrp="1" noChangeArrowheads="1"/>
          </p:cNvSpPr>
          <p:nvPr>
            <p:ph type="title"/>
          </p:nvPr>
        </p:nvSpPr>
        <p:spPr>
          <a:ln/>
        </p:spPr>
        <p:txBody>
          <a:bodyPr/>
          <a:lstStyle/>
          <a:p>
            <a:r>
              <a:rPr lang="en-US" smtClean="0"/>
              <a:t>Wall Street Journal</a:t>
            </a:r>
          </a:p>
        </p:txBody>
      </p:sp>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txBody>
          <a:bodyPr/>
          <a:lstStyle/>
          <a:p>
            <a:r>
              <a:rPr lang="en-US" smtClean="0"/>
              <a:t>Production Possibilities Frontier</a:t>
            </a:r>
          </a:p>
        </p:txBody>
      </p:sp>
      <p:sp>
        <p:nvSpPr>
          <p:cNvPr id="4099" name="Rectangle 3"/>
          <p:cNvSpPr>
            <a:spLocks noChangeArrowheads="1"/>
          </p:cNvSpPr>
          <p:nvPr/>
        </p:nvSpPr>
        <p:spPr bwMode="auto">
          <a:xfrm>
            <a:off x="1104900" y="1524000"/>
            <a:ext cx="70008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dirty="0">
                <a:solidFill>
                  <a:srgbClr val="002060"/>
                </a:solidFill>
              </a:rPr>
              <a:t>Represents the possible combinations</a:t>
            </a:r>
          </a:p>
          <a:p>
            <a:r>
              <a:rPr lang="en-US" dirty="0">
                <a:solidFill>
                  <a:srgbClr val="002060"/>
                </a:solidFill>
              </a:rPr>
              <a:t>of two goods that can be produced in</a:t>
            </a:r>
          </a:p>
          <a:p>
            <a:r>
              <a:rPr lang="en-US" dirty="0">
                <a:solidFill>
                  <a:srgbClr val="002060"/>
                </a:solidFill>
              </a:rPr>
              <a:t>a certain period of time under the</a:t>
            </a:r>
          </a:p>
          <a:p>
            <a:r>
              <a:rPr lang="en-US" dirty="0">
                <a:solidFill>
                  <a:srgbClr val="002060"/>
                </a:solidFill>
              </a:rPr>
              <a:t>conditions of a given state of</a:t>
            </a:r>
          </a:p>
          <a:p>
            <a:r>
              <a:rPr lang="en-US" dirty="0">
                <a:solidFill>
                  <a:srgbClr val="002060"/>
                </a:solidFill>
              </a:rPr>
              <a:t>technology and fully employed</a:t>
            </a:r>
          </a:p>
          <a:p>
            <a:r>
              <a:rPr lang="en-US" dirty="0">
                <a:solidFill>
                  <a:srgbClr val="002060"/>
                </a:solidFill>
              </a:rPr>
              <a:t>resources.</a:t>
            </a:r>
          </a:p>
        </p:txBody>
      </p:sp>
      <p:pic>
        <p:nvPicPr>
          <p:cNvPr id="4100" name="Picture 4" descr="38014_f020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495800"/>
            <a:ext cx="1423988" cy="16002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01" name="Text Box 5"/>
          <p:cNvSpPr txBox="1">
            <a:spLocks noChangeArrowheads="1"/>
          </p:cNvSpPr>
          <p:nvPr/>
        </p:nvSpPr>
        <p:spPr bwMode="auto">
          <a:xfrm>
            <a:off x="1371600" y="51816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800000"/>
                </a:solidFill>
                <a:latin typeface="Palatino Linotype" pitchFamily="18" charset="0"/>
              </a:defRPr>
            </a:lvl1pPr>
            <a:lvl2pPr marL="742950" indent="-285750" eaLnBrk="0" hangingPunct="0">
              <a:defRPr sz="3200">
                <a:solidFill>
                  <a:srgbClr val="800000"/>
                </a:solidFill>
                <a:latin typeface="Palatino Linotype" pitchFamily="18" charset="0"/>
              </a:defRPr>
            </a:lvl2pPr>
            <a:lvl3pPr marL="1143000" indent="-228600" eaLnBrk="0" hangingPunct="0">
              <a:defRPr sz="3200">
                <a:solidFill>
                  <a:srgbClr val="800000"/>
                </a:solidFill>
                <a:latin typeface="Palatino Linotype" pitchFamily="18" charset="0"/>
              </a:defRPr>
            </a:lvl3pPr>
            <a:lvl4pPr marL="1600200" indent="-228600" eaLnBrk="0" hangingPunct="0">
              <a:defRPr sz="3200">
                <a:solidFill>
                  <a:srgbClr val="800000"/>
                </a:solidFill>
                <a:latin typeface="Palatino Linotype" pitchFamily="18" charset="0"/>
              </a:defRPr>
            </a:lvl4pPr>
            <a:lvl5pPr marL="2057400" indent="-228600" eaLnBrk="0" hangingPunct="0">
              <a:defRPr sz="3200">
                <a:solidFill>
                  <a:srgbClr val="800000"/>
                </a:solidFill>
                <a:latin typeface="Palatino Linotype" pitchFamily="18" charset="0"/>
              </a:defRPr>
            </a:lvl5pPr>
            <a:lvl6pPr marL="2514600" indent="-228600" eaLnBrk="0" fontAlgn="base" hangingPunct="0">
              <a:spcBef>
                <a:spcPct val="0"/>
              </a:spcBef>
              <a:spcAft>
                <a:spcPct val="0"/>
              </a:spcAft>
              <a:defRPr sz="3200">
                <a:solidFill>
                  <a:srgbClr val="800000"/>
                </a:solidFill>
                <a:latin typeface="Palatino Linotype" pitchFamily="18" charset="0"/>
              </a:defRPr>
            </a:lvl6pPr>
            <a:lvl7pPr marL="2971800" indent="-228600" eaLnBrk="0" fontAlgn="base" hangingPunct="0">
              <a:spcBef>
                <a:spcPct val="0"/>
              </a:spcBef>
              <a:spcAft>
                <a:spcPct val="0"/>
              </a:spcAft>
              <a:defRPr sz="3200">
                <a:solidFill>
                  <a:srgbClr val="800000"/>
                </a:solidFill>
                <a:latin typeface="Palatino Linotype" pitchFamily="18" charset="0"/>
              </a:defRPr>
            </a:lvl7pPr>
            <a:lvl8pPr marL="3429000" indent="-228600" eaLnBrk="0" fontAlgn="base" hangingPunct="0">
              <a:spcBef>
                <a:spcPct val="0"/>
              </a:spcBef>
              <a:spcAft>
                <a:spcPct val="0"/>
              </a:spcAft>
              <a:defRPr sz="3200">
                <a:solidFill>
                  <a:srgbClr val="800000"/>
                </a:solidFill>
                <a:latin typeface="Palatino Linotype" pitchFamily="18" charset="0"/>
              </a:defRPr>
            </a:lvl8pPr>
            <a:lvl9pPr marL="3886200" indent="-228600" eaLnBrk="0" fontAlgn="base" hangingPunct="0">
              <a:spcBef>
                <a:spcPct val="0"/>
              </a:spcBef>
              <a:spcAft>
                <a:spcPct val="0"/>
              </a:spcAft>
              <a:defRPr sz="3200">
                <a:solidFill>
                  <a:srgbClr val="800000"/>
                </a:solidFill>
                <a:latin typeface="Palatino Linotype" pitchFamily="18" charset="0"/>
              </a:defRPr>
            </a:lvl9pPr>
          </a:lstStyle>
          <a:p>
            <a:pPr eaLnBrk="1" hangingPunct="1">
              <a:spcBef>
                <a:spcPct val="50000"/>
              </a:spcBef>
            </a:pPr>
            <a:r>
              <a:rPr lang="en-US" sz="1400"/>
              <a:t>Click for Tutorial </a:t>
            </a:r>
          </a:p>
        </p:txBody>
      </p:sp>
      <p:pic>
        <p:nvPicPr>
          <p:cNvPr id="4102" name="Picture 6" descr="MCj043156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51816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a:hlinkClick r:id="rId6"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6"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lnSpcReduction="10000"/>
          </a:bodyPr>
          <a:lstStyle/>
          <a:p>
            <a:pPr>
              <a:buFont typeface="Wingdings" pitchFamily="2" charset="2"/>
              <a:buChar char="Ø"/>
              <a:defRPr/>
            </a:pPr>
            <a:r>
              <a:rPr lang="en-US" dirty="0" smtClean="0"/>
              <a:t>The economy can produce any of the five combinations of books and shirts in part (a). </a:t>
            </a:r>
          </a:p>
          <a:p>
            <a:pPr>
              <a:buFont typeface="Wingdings" pitchFamily="2" charset="2"/>
              <a:buChar char="Ø"/>
              <a:defRPr/>
            </a:pPr>
            <a:r>
              <a:rPr lang="en-US" dirty="0" smtClean="0"/>
              <a:t>We have plotted these combinations in part (b). The production possibilities frontier (PPF) in part (b) is a straight line because the opportunity cost of producing either good is constant.</a:t>
            </a:r>
            <a:endParaRPr lang="en-US" dirty="0"/>
          </a:p>
        </p:txBody>
      </p:sp>
      <p:sp>
        <p:nvSpPr>
          <p:cNvPr id="5122" name="Rectangle 2"/>
          <p:cNvSpPr>
            <a:spLocks noGrp="1" noChangeArrowheads="1"/>
          </p:cNvSpPr>
          <p:nvPr>
            <p:ph type="title"/>
          </p:nvPr>
        </p:nvSpPr>
        <p:spPr>
          <a:ln/>
        </p:spPr>
        <p:txBody>
          <a:bodyPr/>
          <a:lstStyle/>
          <a:p>
            <a:r>
              <a:rPr lang="en-US" smtClean="0"/>
              <a:t>Production Possibilities Frontier</a:t>
            </a:r>
            <a:br>
              <a:rPr lang="en-US" smtClean="0"/>
            </a:br>
            <a:r>
              <a:rPr lang="en-US" sz="2800" smtClean="0"/>
              <a:t>Constant Opportunity Costs</a:t>
            </a:r>
          </a:p>
        </p:txBody>
      </p:sp>
      <p:sp>
        <p:nvSpPr>
          <p:cNvPr id="6" name="Rounded Rectangle 5">
            <a:hlinkClick r:id="rId3" action="ppaction://hlinksldjump"/>
          </p:cNvPr>
          <p:cNvSpPr/>
          <p:nvPr/>
        </p:nvSpPr>
        <p:spPr bwMode="auto">
          <a:xfrm>
            <a:off x="381000" y="60960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pic>
        <p:nvPicPr>
          <p:cNvPr id="512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524000"/>
            <a:ext cx="407352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09600" y="1600200"/>
            <a:ext cx="3602038" cy="4525963"/>
          </a:xfrm>
          <a:noFill/>
          <a:ln w="63500">
            <a:solidFill>
              <a:schemeClr val="accent1"/>
            </a:solidFill>
            <a:miter lim="800000"/>
            <a:headEnd/>
            <a:tailEnd/>
          </a:ln>
        </p:spPr>
      </p:pic>
      <p:sp>
        <p:nvSpPr>
          <p:cNvPr id="6146" name="Rectangle 2"/>
          <p:cNvSpPr>
            <a:spLocks noGrp="1" noChangeArrowheads="1"/>
          </p:cNvSpPr>
          <p:nvPr>
            <p:ph type="title"/>
          </p:nvPr>
        </p:nvSpPr>
        <p:spPr>
          <a:ln/>
        </p:spPr>
        <p:txBody>
          <a:bodyPr/>
          <a:lstStyle/>
          <a:p>
            <a:r>
              <a:rPr lang="en-US" smtClean="0"/>
              <a:t>Production Possibilities Frontier</a:t>
            </a:r>
            <a:br>
              <a:rPr lang="en-US" smtClean="0"/>
            </a:br>
            <a:r>
              <a:rPr lang="en-US" sz="2800" smtClean="0"/>
              <a:t>Increasing Opportunity Costs</a:t>
            </a:r>
          </a:p>
        </p:txBody>
      </p:sp>
      <p:sp>
        <p:nvSpPr>
          <p:cNvPr id="5" name="Rounded Rectangle 4">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6"/>
          <p:cNvSpPr>
            <a:spLocks noChangeArrowheads="1"/>
          </p:cNvSpPr>
          <p:nvPr/>
        </p:nvSpPr>
        <p:spPr bwMode="auto">
          <a:xfrm>
            <a:off x="4343400" y="1752600"/>
            <a:ext cx="457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Ø"/>
            </a:pPr>
            <a:r>
              <a:rPr lang="en-US" sz="2200">
                <a:solidFill>
                  <a:srgbClr val="002060"/>
                </a:solidFill>
              </a:rPr>
              <a:t>The economy can produce any of the five combinations of cell phones and coffee makers in part (a). </a:t>
            </a:r>
          </a:p>
          <a:p>
            <a:pPr>
              <a:buFont typeface="Wingdings" pitchFamily="2" charset="2"/>
              <a:buChar char="Ø"/>
            </a:pPr>
            <a:r>
              <a:rPr lang="en-US" sz="2200">
                <a:solidFill>
                  <a:srgbClr val="002060"/>
                </a:solidFill>
              </a:rPr>
              <a:t>We have plotted these combinations in part (b). </a:t>
            </a:r>
          </a:p>
          <a:p>
            <a:pPr>
              <a:buFont typeface="Wingdings" pitchFamily="2" charset="2"/>
              <a:buChar char="Ø"/>
            </a:pPr>
            <a:r>
              <a:rPr lang="en-US" sz="2200">
                <a:solidFill>
                  <a:srgbClr val="002060"/>
                </a:solidFill>
              </a:rPr>
              <a:t>The production possibilities frontier in part (b) is bowed outward because the opportunity cost of producing coffee makers increases as more coffee makers are produced.</a:t>
            </a:r>
          </a:p>
        </p:txBody>
      </p:sp>
      <p:sp>
        <p:nvSpPr>
          <p:cNvPr id="8"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8382000" cy="1295400"/>
          </a:xfrm>
          <a:ln/>
        </p:spPr>
        <p:txBody>
          <a:bodyPr/>
          <a:lstStyle/>
          <a:p>
            <a:r>
              <a:rPr lang="en-US" sz="3600" smtClean="0"/>
              <a:t>Law of Increasing Opportunity Costs</a:t>
            </a:r>
          </a:p>
        </p:txBody>
      </p:sp>
      <p:sp>
        <p:nvSpPr>
          <p:cNvPr id="7171" name="Rectangle 7"/>
          <p:cNvSpPr>
            <a:spLocks noChangeArrowheads="1"/>
          </p:cNvSpPr>
          <p:nvPr/>
        </p:nvSpPr>
        <p:spPr bwMode="auto">
          <a:xfrm>
            <a:off x="609600" y="2090738"/>
            <a:ext cx="4572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dirty="0">
                <a:solidFill>
                  <a:srgbClr val="002060"/>
                </a:solidFill>
              </a:rPr>
              <a:t>As more of a good is produced, the</a:t>
            </a:r>
            <a:br>
              <a:rPr lang="en-US" sz="3600" dirty="0">
                <a:solidFill>
                  <a:srgbClr val="002060"/>
                </a:solidFill>
              </a:rPr>
            </a:br>
            <a:r>
              <a:rPr lang="en-US" sz="3600" b="1" u="sng" dirty="0">
                <a:solidFill>
                  <a:srgbClr val="002060"/>
                </a:solidFill>
              </a:rPr>
              <a:t>opportunity costs</a:t>
            </a:r>
            <a:r>
              <a:rPr lang="en-US" sz="3600" dirty="0">
                <a:solidFill>
                  <a:srgbClr val="002060"/>
                </a:solidFill>
              </a:rPr>
              <a:t> of producing that</a:t>
            </a:r>
            <a:br>
              <a:rPr lang="en-US" sz="3600" dirty="0">
                <a:solidFill>
                  <a:srgbClr val="002060"/>
                </a:solidFill>
              </a:rPr>
            </a:br>
            <a:r>
              <a:rPr lang="en-US" sz="3600" dirty="0">
                <a:solidFill>
                  <a:srgbClr val="002060"/>
                </a:solidFill>
              </a:rPr>
              <a:t>good increase</a:t>
            </a:r>
          </a:p>
        </p:txBody>
      </p:sp>
      <p:pic>
        <p:nvPicPr>
          <p:cNvPr id="9220" name="Picture 14"/>
          <p:cNvPicPr>
            <a:picLocks noChangeAspect="1" noChangeArrowheads="1"/>
          </p:cNvPicPr>
          <p:nvPr/>
        </p:nvPicPr>
        <p:blipFill>
          <a:blip r:embed="rId3" cstate="print"/>
          <a:srcRect t="3773" b="1888"/>
          <a:stretch>
            <a:fillRect/>
          </a:stretch>
        </p:blipFill>
        <p:spPr bwMode="auto">
          <a:xfrm>
            <a:off x="5638800" y="1752600"/>
            <a:ext cx="2557463" cy="3810000"/>
          </a:xfrm>
          <a:prstGeom prst="rect">
            <a:avLst/>
          </a:prstGeom>
          <a:noFill/>
          <a:ln w="12700">
            <a:solidFill>
              <a:schemeClr val="accent4"/>
            </a:solidFill>
            <a:miter lim="800000"/>
            <a:headEnd/>
            <a:tailEnd/>
          </a:ln>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sz="half" idx="1"/>
          </p:nvPr>
        </p:nvPicPr>
        <p:blipFill>
          <a:blip r:embed="rId3" cstate="print"/>
          <a:stretch>
            <a:fillRect/>
          </a:stretch>
        </p:blipFill>
        <p:spPr>
          <a:xfrm>
            <a:off x="228600" y="2264799"/>
            <a:ext cx="4275138" cy="2480802"/>
          </a:xfrm>
          <a:ln w="12700">
            <a:solidFill>
              <a:schemeClr val="accent4"/>
            </a:solidFill>
          </a:ln>
        </p:spPr>
      </p:pic>
      <p:sp>
        <p:nvSpPr>
          <p:cNvPr id="8194" name="Rectangle 2"/>
          <p:cNvSpPr>
            <a:spLocks noGrp="1" noChangeArrowheads="1"/>
          </p:cNvSpPr>
          <p:nvPr>
            <p:ph type="title"/>
          </p:nvPr>
        </p:nvSpPr>
        <p:spPr>
          <a:xfrm>
            <a:off x="457200" y="152400"/>
            <a:ext cx="8305800" cy="990600"/>
          </a:xfrm>
          <a:ln/>
        </p:spPr>
        <p:txBody>
          <a:bodyPr/>
          <a:lstStyle/>
          <a:p>
            <a:r>
              <a:rPr lang="en-US" smtClean="0"/>
              <a:t>Increasing Opportunity Costs</a:t>
            </a:r>
          </a:p>
        </p:txBody>
      </p:sp>
      <p:sp>
        <p:nvSpPr>
          <p:cNvPr id="5" name="Rounded Rectangle 4">
            <a:hlinkClick r:id="rId4" action="ppaction://hlinksldjump"/>
          </p:cNvPr>
          <p:cNvSpPr/>
          <p:nvPr/>
        </p:nvSpPr>
        <p:spPr bwMode="auto">
          <a:xfrm>
            <a:off x="79248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Grp="1" noChangeAspect="1" noChangeArrowheads="1"/>
          </p:cNvPicPr>
          <p:nvPr>
            <p:ph sz="half" idx="1"/>
          </p:nvPr>
        </p:nvPicPr>
        <p:blipFill>
          <a:blip r:embed="rId3" cstate="print"/>
          <a:stretch>
            <a:fillRect/>
          </a:stretch>
        </p:blipFill>
        <p:spPr>
          <a:xfrm>
            <a:off x="432835" y="1838533"/>
            <a:ext cx="3866667" cy="3333334"/>
          </a:xfrm>
          <a:ln w="12700">
            <a:solidFill>
              <a:schemeClr val="accent4"/>
            </a:solidFill>
          </a:ln>
        </p:spPr>
      </p:pic>
      <p:sp>
        <p:nvSpPr>
          <p:cNvPr id="9218" name="Rectangle 2"/>
          <p:cNvSpPr>
            <a:spLocks noGrp="1" noChangeArrowheads="1"/>
          </p:cNvSpPr>
          <p:nvPr>
            <p:ph type="title"/>
          </p:nvPr>
        </p:nvSpPr>
        <p:spPr>
          <a:ln/>
        </p:spPr>
        <p:txBody>
          <a:bodyPr>
            <a:normAutofit fontScale="90000"/>
          </a:bodyPr>
          <a:lstStyle/>
          <a:p>
            <a:r>
              <a:rPr lang="en-US" sz="3600" smtClean="0"/>
              <a:t>Production Possibility Frontier</a:t>
            </a:r>
            <a:br>
              <a:rPr lang="en-US" sz="3600" smtClean="0"/>
            </a:br>
            <a:r>
              <a:rPr lang="en-US" sz="3600" smtClean="0"/>
              <a:t>Framework for Understanding</a:t>
            </a:r>
          </a:p>
        </p:txBody>
      </p:sp>
      <p:sp>
        <p:nvSpPr>
          <p:cNvPr id="5" name="Rounded Rectangle 4">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57200" y="1905000"/>
            <a:ext cx="8229600" cy="4525963"/>
          </a:xfrm>
        </p:spPr>
        <p:txBody>
          <a:bodyPr/>
          <a:lstStyle/>
          <a:p>
            <a:pPr>
              <a:lnSpc>
                <a:spcPct val="90000"/>
              </a:lnSpc>
              <a:buFont typeface="Wingdings" pitchFamily="2" charset="2"/>
              <a:buNone/>
            </a:pPr>
            <a:r>
              <a:rPr lang="en-US" b="1" u="sng" smtClean="0"/>
              <a:t>Productive Efficiency</a:t>
            </a:r>
            <a:endParaRPr lang="en-US" u="sng" smtClean="0"/>
          </a:p>
          <a:p>
            <a:pPr>
              <a:lnSpc>
                <a:spcPct val="90000"/>
              </a:lnSpc>
              <a:buFont typeface="Wingdings" pitchFamily="2" charset="2"/>
              <a:buNone/>
            </a:pPr>
            <a:r>
              <a:rPr lang="en-US" sz="2800" smtClean="0"/>
              <a:t>The condition where the maximum output is</a:t>
            </a:r>
          </a:p>
          <a:p>
            <a:pPr>
              <a:lnSpc>
                <a:spcPct val="90000"/>
              </a:lnSpc>
              <a:buFont typeface="Wingdings" pitchFamily="2" charset="2"/>
              <a:buNone/>
            </a:pPr>
            <a:r>
              <a:rPr lang="en-US" sz="2800" smtClean="0"/>
              <a:t>Produced with given resources and technology </a:t>
            </a:r>
          </a:p>
          <a:p>
            <a:pPr>
              <a:lnSpc>
                <a:spcPct val="90000"/>
              </a:lnSpc>
              <a:buFont typeface="Wingdings" pitchFamily="2" charset="2"/>
              <a:buNone/>
            </a:pPr>
            <a:r>
              <a:rPr lang="en-US" b="1" u="sng" smtClean="0"/>
              <a:t>Productive Inefficiency</a:t>
            </a:r>
            <a:endParaRPr lang="en-US" u="sng" smtClean="0"/>
          </a:p>
          <a:p>
            <a:pPr>
              <a:lnSpc>
                <a:spcPct val="90000"/>
              </a:lnSpc>
              <a:buFont typeface="Wingdings" pitchFamily="2" charset="2"/>
              <a:buNone/>
            </a:pPr>
            <a:r>
              <a:rPr lang="en-US" sz="2800" smtClean="0"/>
              <a:t>The condition where less than the maximum</a:t>
            </a:r>
          </a:p>
          <a:p>
            <a:pPr>
              <a:lnSpc>
                <a:spcPct val="90000"/>
              </a:lnSpc>
              <a:buFont typeface="Wingdings" pitchFamily="2" charset="2"/>
              <a:buNone/>
            </a:pPr>
            <a:r>
              <a:rPr lang="en-US" sz="2800" smtClean="0"/>
              <a:t>output is produced with given resources and</a:t>
            </a:r>
          </a:p>
          <a:p>
            <a:pPr>
              <a:lnSpc>
                <a:spcPct val="90000"/>
              </a:lnSpc>
              <a:buFont typeface="Wingdings" pitchFamily="2" charset="2"/>
              <a:buNone/>
            </a:pPr>
            <a:r>
              <a:rPr lang="en-US" sz="2800" smtClean="0"/>
              <a:t>technology. Productive inefficiency implies that</a:t>
            </a:r>
          </a:p>
          <a:p>
            <a:pPr>
              <a:lnSpc>
                <a:spcPct val="90000"/>
              </a:lnSpc>
              <a:buFont typeface="Wingdings" pitchFamily="2" charset="2"/>
              <a:buNone/>
            </a:pPr>
            <a:r>
              <a:rPr lang="en-US" sz="2800" smtClean="0"/>
              <a:t>more of one good can be produced without any</a:t>
            </a:r>
          </a:p>
          <a:p>
            <a:pPr>
              <a:lnSpc>
                <a:spcPct val="90000"/>
              </a:lnSpc>
              <a:buFont typeface="Wingdings" pitchFamily="2" charset="2"/>
              <a:buNone/>
            </a:pPr>
            <a:r>
              <a:rPr lang="en-US" sz="2800" smtClean="0"/>
              <a:t>less of another good being produced.</a:t>
            </a:r>
          </a:p>
        </p:txBody>
      </p:sp>
      <p:sp>
        <p:nvSpPr>
          <p:cNvPr id="10242" name="Rectangle 2"/>
          <p:cNvSpPr>
            <a:spLocks noGrp="1" noChangeArrowheads="1"/>
          </p:cNvSpPr>
          <p:nvPr>
            <p:ph type="title"/>
          </p:nvPr>
        </p:nvSpPr>
        <p:spPr>
          <a:xfrm>
            <a:off x="533400" y="152400"/>
            <a:ext cx="8001000" cy="1524000"/>
          </a:xfrm>
          <a:ln/>
        </p:spPr>
        <p:txBody>
          <a:bodyPr/>
          <a:lstStyle/>
          <a:p>
            <a:r>
              <a:rPr lang="en-US" smtClean="0"/>
              <a:t>Productive Efficiency and Inefficiency</a:t>
            </a:r>
          </a:p>
        </p:txBody>
      </p:sp>
      <p:sp>
        <p:nvSpPr>
          <p:cNvPr id="5" name="Rounded Rectangle 4">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2819400" y="6473825"/>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2000"/>
                                        <p:tgtEl>
                                          <p:spTgt spid="1167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6739">
                                            <p:txEl>
                                              <p:pRg st="1" end="1"/>
                                            </p:txEl>
                                          </p:spTgt>
                                        </p:tgtEl>
                                        <p:attrNameLst>
                                          <p:attrName>style.visibility</p:attrName>
                                        </p:attrNameLst>
                                      </p:cBhvr>
                                      <p:to>
                                        <p:strVal val="visible"/>
                                      </p:to>
                                    </p:set>
                                    <p:animEffect transition="in" filter="fade">
                                      <p:cBhvr>
                                        <p:cTn id="10" dur="2000"/>
                                        <p:tgtEl>
                                          <p:spTgt spid="1167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6739">
                                            <p:txEl>
                                              <p:pRg st="2" end="2"/>
                                            </p:txEl>
                                          </p:spTgt>
                                        </p:tgtEl>
                                        <p:attrNameLst>
                                          <p:attrName>style.visibility</p:attrName>
                                        </p:attrNameLst>
                                      </p:cBhvr>
                                      <p:to>
                                        <p:strVal val="visible"/>
                                      </p:to>
                                    </p:set>
                                    <p:animEffect transition="in" filter="fade">
                                      <p:cBhvr>
                                        <p:cTn id="13" dur="2000"/>
                                        <p:tgtEl>
                                          <p:spTgt spid="11673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16739">
                                            <p:txEl>
                                              <p:pRg st="3" end="3"/>
                                            </p:txEl>
                                          </p:spTgt>
                                        </p:tgtEl>
                                        <p:attrNameLst>
                                          <p:attrName>style.visibility</p:attrName>
                                        </p:attrNameLst>
                                      </p:cBhvr>
                                      <p:to>
                                        <p:strVal val="visible"/>
                                      </p:to>
                                    </p:set>
                                    <p:animEffect transition="in" filter="fade">
                                      <p:cBhvr>
                                        <p:cTn id="18" dur="2000"/>
                                        <p:tgtEl>
                                          <p:spTgt spid="11673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6739">
                                            <p:txEl>
                                              <p:pRg st="4" end="4"/>
                                            </p:txEl>
                                          </p:spTgt>
                                        </p:tgtEl>
                                        <p:attrNameLst>
                                          <p:attrName>style.visibility</p:attrName>
                                        </p:attrNameLst>
                                      </p:cBhvr>
                                      <p:to>
                                        <p:strVal val="visible"/>
                                      </p:to>
                                    </p:set>
                                    <p:animEffect transition="in" filter="fade">
                                      <p:cBhvr>
                                        <p:cTn id="21" dur="2000"/>
                                        <p:tgtEl>
                                          <p:spTgt spid="11673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6739">
                                            <p:txEl>
                                              <p:pRg st="5" end="5"/>
                                            </p:txEl>
                                          </p:spTgt>
                                        </p:tgtEl>
                                        <p:attrNameLst>
                                          <p:attrName>style.visibility</p:attrName>
                                        </p:attrNameLst>
                                      </p:cBhvr>
                                      <p:to>
                                        <p:strVal val="visible"/>
                                      </p:to>
                                    </p:set>
                                    <p:animEffect transition="in" filter="fade">
                                      <p:cBhvr>
                                        <p:cTn id="24" dur="2000"/>
                                        <p:tgtEl>
                                          <p:spTgt spid="11673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6739">
                                            <p:txEl>
                                              <p:pRg st="6" end="6"/>
                                            </p:txEl>
                                          </p:spTgt>
                                        </p:tgtEl>
                                        <p:attrNameLst>
                                          <p:attrName>style.visibility</p:attrName>
                                        </p:attrNameLst>
                                      </p:cBhvr>
                                      <p:to>
                                        <p:strVal val="visible"/>
                                      </p:to>
                                    </p:set>
                                    <p:animEffect transition="in" filter="fade">
                                      <p:cBhvr>
                                        <p:cTn id="27" dur="2000"/>
                                        <p:tgtEl>
                                          <p:spTgt spid="11673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6739">
                                            <p:txEl>
                                              <p:pRg st="7" end="7"/>
                                            </p:txEl>
                                          </p:spTgt>
                                        </p:tgtEl>
                                        <p:attrNameLst>
                                          <p:attrName>style.visibility</p:attrName>
                                        </p:attrNameLst>
                                      </p:cBhvr>
                                      <p:to>
                                        <p:strVal val="visible"/>
                                      </p:to>
                                    </p:set>
                                    <p:animEffect transition="in" filter="fade">
                                      <p:cBhvr>
                                        <p:cTn id="30" dur="2000"/>
                                        <p:tgtEl>
                                          <p:spTgt spid="11673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6739">
                                            <p:txEl>
                                              <p:pRg st="8" end="8"/>
                                            </p:txEl>
                                          </p:spTgt>
                                        </p:tgtEl>
                                        <p:attrNameLst>
                                          <p:attrName>style.visibility</p:attrName>
                                        </p:attrNameLst>
                                      </p:cBhvr>
                                      <p:to>
                                        <p:strVal val="visible"/>
                                      </p:to>
                                    </p:set>
                                    <p:animEffect transition="in" filter="fade">
                                      <p:cBhvr>
                                        <p:cTn id="33" dur="2000"/>
                                        <p:tgtEl>
                                          <p:spTgt spid="1167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1/6/2007 9:40:08 AM&quot;&gt;&lt;Slide id=&quot;256&quot; dur=&quot;3.391&quot; bld=&quot;|1.3&quot;/&gt;&lt;Slide id=&quot;257&quot; dur=&quot;5.14&quot; bld=&quot;|1.3|1.5&quot;/&gt;&lt;Slide id=&quot;265&quot; dur=&quot;3.157&quot; bld=&quot;|.9&quot;/&gt;&lt;Slide id=&quot;264&quot; dur=&quot;2.781&quot;/&gt;&lt;Slide id=&quot;258&quot; dur=&quot;8&quot; bld=&quot;|.8|2|1.4|1.4&quot;/&gt;&lt;Slide id=&quot;259&quot; dur=&quot;4.875&quot; bld=&quot;|1|1.6&quot;/&gt;&lt;Slide id=&quot;263&quot; dur=&quot;10.672&quot; bld=&quot;|.2|2.9&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2018</TotalTime>
  <Words>2120</Words>
  <Application>Microsoft Office PowerPoint</Application>
  <PresentationFormat>On-screen Show (4:3)</PresentationFormat>
  <Paragraphs>158</Paragraphs>
  <Slides>25</Slides>
  <Notes>25</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Palatino Linotype</vt:lpstr>
      <vt:lpstr>Wingdings</vt:lpstr>
      <vt:lpstr>NoVideo</vt:lpstr>
      <vt:lpstr>PowerPoint Presentation</vt:lpstr>
      <vt:lpstr>In this Lecture</vt:lpstr>
      <vt:lpstr>Production Possibilities Frontier</vt:lpstr>
      <vt:lpstr>Production Possibilities Frontier Constant Opportunity Costs</vt:lpstr>
      <vt:lpstr>Production Possibilities Frontier Increasing Opportunity Costs</vt:lpstr>
      <vt:lpstr>Law of Increasing Opportunity Costs</vt:lpstr>
      <vt:lpstr>Increasing Opportunity Costs</vt:lpstr>
      <vt:lpstr>Production Possibility Frontier Framework for Understanding</vt:lpstr>
      <vt:lpstr>Productive Efficiency and Inefficiency</vt:lpstr>
      <vt:lpstr>Technology</vt:lpstr>
      <vt:lpstr>Attainable and Unattainable Regions and Productive Efficiency</vt:lpstr>
      <vt:lpstr>The PPF and Various Economic Concepts  I</vt:lpstr>
      <vt:lpstr>The PPF and various Economic Concepts II</vt:lpstr>
      <vt:lpstr>The PPF and various Economic Concepts III</vt:lpstr>
      <vt:lpstr>Economic Growth within a PPF Framework</vt:lpstr>
      <vt:lpstr>Economic Growth within a PPF Framework</vt:lpstr>
      <vt:lpstr>Self Test</vt:lpstr>
      <vt:lpstr>Self Test</vt:lpstr>
      <vt:lpstr>Self Test</vt:lpstr>
      <vt:lpstr>Self Test</vt:lpstr>
      <vt:lpstr>Exchange or Trade</vt:lpstr>
      <vt:lpstr>A Timeline for Trade</vt:lpstr>
      <vt:lpstr>Ex Ante</vt:lpstr>
      <vt:lpstr>Ex Post</vt:lpstr>
      <vt:lpstr>Wall Street Journal</vt:lpstr>
    </vt:vector>
  </TitlesOfParts>
  <Company>SNHU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Schneiderman</dc:creator>
  <cp:lastModifiedBy>Minh Q Dao</cp:lastModifiedBy>
  <cp:revision>92</cp:revision>
  <dcterms:created xsi:type="dcterms:W3CDTF">2007-01-05T19:25:38Z</dcterms:created>
  <dcterms:modified xsi:type="dcterms:W3CDTF">2017-08-22T18:43:16Z</dcterms:modified>
</cp:coreProperties>
</file>